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Default Extension="vml" ContentType="application/vnd.openxmlformats-officedocument.vmlDrawing"/>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omments/comment3.xml" ContentType="application/vnd.openxmlformats-officedocument.presentationml.comments+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13">
  <p:sldMasterIdLst>
    <p:sldMasterId id="2147483660" r:id="rId1"/>
  </p:sldMasterIdLst>
  <p:notesMasterIdLst>
    <p:notesMasterId r:id="rId34"/>
  </p:notesMasterIdLst>
  <p:handoutMasterIdLst>
    <p:handoutMasterId r:id="rId35"/>
  </p:handoutMasterIdLst>
  <p:sldIdLst>
    <p:sldId id="329" r:id="rId2"/>
    <p:sldId id="396" r:id="rId3"/>
    <p:sldId id="517" r:id="rId4"/>
    <p:sldId id="383" r:id="rId5"/>
    <p:sldId id="371" r:id="rId6"/>
    <p:sldId id="519" r:id="rId7"/>
    <p:sldId id="372" r:id="rId8"/>
    <p:sldId id="376" r:id="rId9"/>
    <p:sldId id="378" r:id="rId10"/>
    <p:sldId id="379" r:id="rId11"/>
    <p:sldId id="518" r:id="rId12"/>
    <p:sldId id="386" r:id="rId13"/>
    <p:sldId id="393" r:id="rId14"/>
    <p:sldId id="387" r:id="rId15"/>
    <p:sldId id="389" r:id="rId16"/>
    <p:sldId id="384" r:id="rId17"/>
    <p:sldId id="258" r:id="rId18"/>
    <p:sldId id="267" r:id="rId19"/>
    <p:sldId id="355" r:id="rId20"/>
    <p:sldId id="266" r:id="rId21"/>
    <p:sldId id="366" r:id="rId22"/>
    <p:sldId id="353" r:id="rId23"/>
    <p:sldId id="330" r:id="rId24"/>
    <p:sldId id="331" r:id="rId25"/>
    <p:sldId id="269" r:id="rId26"/>
    <p:sldId id="365" r:id="rId27"/>
    <p:sldId id="364" r:id="rId28"/>
    <p:sldId id="358" r:id="rId29"/>
    <p:sldId id="359" r:id="rId30"/>
    <p:sldId id="360" r:id="rId31"/>
    <p:sldId id="516" r:id="rId32"/>
    <p:sldId id="292" r:id="rId33"/>
  </p:sldIdLst>
  <p:sldSz cx="9144000" cy="6858000" type="screen4x3"/>
  <p:notesSz cx="9929813"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Default Section" id="{EA6112EF-AFD2-41D3-969E-CE41438D89C8}">
          <p14:sldIdLst>
            <p14:sldId id="329"/>
            <p14:sldId id="396"/>
            <p14:sldId id="397"/>
            <p14:sldId id="517"/>
            <p14:sldId id="311"/>
            <p14:sldId id="394"/>
            <p14:sldId id="395"/>
            <p14:sldId id="277"/>
            <p14:sldId id="383"/>
            <p14:sldId id="371"/>
            <p14:sldId id="372"/>
            <p14:sldId id="376"/>
            <p14:sldId id="378"/>
            <p14:sldId id="379"/>
          </p14:sldIdLst>
        </p14:section>
        <p14:section name="Untitled Section" id="{A24A834F-A305-46D6-B92F-46CA705A5650}">
          <p14:sldIdLst>
            <p14:sldId id="384"/>
            <p14:sldId id="386"/>
            <p14:sldId id="393"/>
            <p14:sldId id="387"/>
            <p14:sldId id="389"/>
            <p14:sldId id="382"/>
            <p14:sldId id="258"/>
            <p14:sldId id="267"/>
            <p14:sldId id="355"/>
            <p14:sldId id="266"/>
            <p14:sldId id="366"/>
            <p14:sldId id="353"/>
            <p14:sldId id="262"/>
            <p14:sldId id="330"/>
            <p14:sldId id="331"/>
            <p14:sldId id="269"/>
            <p14:sldId id="272"/>
            <p14:sldId id="365"/>
            <p14:sldId id="364"/>
            <p14:sldId id="358"/>
            <p14:sldId id="359"/>
            <p14:sldId id="360"/>
            <p14:sldId id="367"/>
            <p14:sldId id="368"/>
            <p14:sldId id="369"/>
            <p14:sldId id="363"/>
            <p14:sldId id="515"/>
            <p14:sldId id="516"/>
            <p14:sldId id="292"/>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141" userDrawn="1">
          <p15:clr>
            <a:srgbClr val="A4A3A4"/>
          </p15:clr>
        </p15:guide>
        <p15:guide id="2" pos="312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fiul Hasan" initials="NH" lastIdx="8" clrIdx="0">
    <p:extLst>
      <p:ext uri="{19B8F6BF-5375-455C-9EA6-DF929625EA0E}">
        <p15:presenceInfo xmlns="" xmlns:p15="http://schemas.microsoft.com/office/powerpoint/2012/main" userId="08e27869e0534ed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312" autoAdjust="0"/>
    <p:restoredTop sz="93073" autoAdjust="0"/>
  </p:normalViewPr>
  <p:slideViewPr>
    <p:cSldViewPr>
      <p:cViewPr varScale="1">
        <p:scale>
          <a:sx n="70" d="100"/>
          <a:sy n="70" d="100"/>
        </p:scale>
        <p:origin x="-1398" y="-9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75" d="100"/>
          <a:sy n="75" d="100"/>
        </p:scale>
        <p:origin x="-1434" y="-102"/>
      </p:cViewPr>
      <p:guideLst>
        <p:guide orient="horz" pos="2141"/>
        <p:guide pos="312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D:\CRTS_KUET\Roosevelt%20jetty\Roosevelt%20Jetty\Calculation-Dr.%20Shahjahan.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CRTS_KUET\Roosevelt%20jetty\Roosevelt%20Jetty\Calculation-Dr.%20Shahjahan.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D:\CRTS_KUET\Roosevelt%20jetty\Roosevelt%20Jetty\Calculation-Dr.%20Shahjahan.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CRTS_KUET\Roosevelt%20jetty\Roosevelt%20Jetty\Calculation-Dr.%20Shahjaha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6250320279366043"/>
          <c:y val="2.2884991648771238E-2"/>
          <c:w val="0.77300629992485659"/>
          <c:h val="0.81708248826851193"/>
        </c:manualLayout>
      </c:layout>
      <c:scatterChart>
        <c:scatterStyle val="lineMarker"/>
        <c:ser>
          <c:idx val="0"/>
          <c:order val="0"/>
          <c:spPr>
            <a:ln w="25400" cap="rnd">
              <a:noFill/>
              <a:round/>
            </a:ln>
            <a:effectLst/>
          </c:spPr>
          <c:marker>
            <c:symbol val="circle"/>
            <c:size val="5"/>
            <c:spPr>
              <a:solidFill>
                <a:schemeClr val="tx1"/>
              </a:solidFill>
              <a:ln w="25400">
                <a:solidFill>
                  <a:schemeClr val="tx1"/>
                </a:solidFill>
              </a:ln>
              <a:effectLst/>
            </c:spPr>
          </c:marker>
          <c:trendline>
            <c:spPr>
              <a:ln w="38100" cap="rnd">
                <a:solidFill>
                  <a:srgbClr val="0070C0"/>
                </a:solidFill>
                <a:prstDash val="solid"/>
              </a:ln>
              <a:effectLst/>
            </c:spPr>
            <c:trendlineType val="linear"/>
            <c:dispRSqr val="1"/>
            <c:dispEq val="1"/>
            <c:trendlineLbl>
              <c:layout>
                <c:manualLayout>
                  <c:x val="0.13244182960276041"/>
                  <c:y val="0.28877049051503295"/>
                </c:manualLayout>
              </c:layout>
              <c:numFmt formatCode="General" sourceLinked="0"/>
              <c:spPr>
                <a:noFill/>
                <a:ln>
                  <a:noFill/>
                </a:ln>
                <a:effectLst/>
              </c:spPr>
              <c:txPr>
                <a:bodyPr rot="0" spcFirstLastPara="1" vertOverflow="ellipsis" vert="horz" wrap="square" anchor="ctr" anchorCtr="1"/>
                <a:lstStyle/>
                <a:p>
                  <a:pPr>
                    <a:defRPr sz="1600" b="0" i="0" u="none" strike="noStrike" kern="1200" baseline="0">
                      <a:solidFill>
                        <a:schemeClr val="tx1">
                          <a:lumMod val="50000"/>
                        </a:schemeClr>
                      </a:solidFill>
                      <a:latin typeface="Times New Roman" panose="02020603050405020304" pitchFamily="18" charset="0"/>
                      <a:ea typeface="+mn-ea"/>
                      <a:cs typeface="Times New Roman" panose="02020603050405020304" pitchFamily="18" charset="0"/>
                    </a:defRPr>
                  </a:pPr>
                  <a:endParaRPr lang="en-US"/>
                </a:p>
              </c:txPr>
            </c:trendlineLbl>
          </c:trendline>
          <c:xVal>
            <c:numRef>
              <c:f>'Market share based forecast'!$K$4:$K$17</c:f>
              <c:numCache>
                <c:formatCode>#,##0.00</c:formatCode>
                <c:ptCount val="14"/>
                <c:pt idx="0">
                  <c:v>3647.1019999999999</c:v>
                </c:pt>
                <c:pt idx="1">
                  <c:v>3823.7959999999998</c:v>
                </c:pt>
                <c:pt idx="2">
                  <c:v>4044.6669999999958</c:v>
                </c:pt>
                <c:pt idx="3">
                  <c:v>4291.7250000000004</c:v>
                </c:pt>
                <c:pt idx="4">
                  <c:v>4562.1970000000001</c:v>
                </c:pt>
                <c:pt idx="5">
                  <c:v>4874.7469999999994</c:v>
                </c:pt>
                <c:pt idx="6">
                  <c:v>5192.5030000000015</c:v>
                </c:pt>
                <c:pt idx="7">
                  <c:v>5478.8860000000004</c:v>
                </c:pt>
                <c:pt idx="8">
                  <c:v>5770.085</c:v>
                </c:pt>
                <c:pt idx="9">
                  <c:v>6118.0320000000002</c:v>
                </c:pt>
                <c:pt idx="10">
                  <c:v>6515.3250000000044</c:v>
                </c:pt>
                <c:pt idx="11">
                  <c:v>6923.1520000000073</c:v>
                </c:pt>
                <c:pt idx="12">
                  <c:v>7343.1390000000001</c:v>
                </c:pt>
                <c:pt idx="13">
                  <c:v>7791.6579301200009</c:v>
                </c:pt>
              </c:numCache>
            </c:numRef>
          </c:xVal>
          <c:yVal>
            <c:numRef>
              <c:f>'Market share based forecast'!$J$4:$J$17</c:f>
              <c:numCache>
                <c:formatCode>General</c:formatCode>
                <c:ptCount val="14"/>
                <c:pt idx="0" formatCode="0">
                  <c:v>19674258</c:v>
                </c:pt>
                <c:pt idx="1">
                  <c:v>20344016</c:v>
                </c:pt>
                <c:pt idx="2">
                  <c:v>22381010</c:v>
                </c:pt>
                <c:pt idx="3">
                  <c:v>22881027</c:v>
                </c:pt>
                <c:pt idx="4" formatCode="0">
                  <c:v>23348604</c:v>
                </c:pt>
                <c:pt idx="5">
                  <c:v>27367535</c:v>
                </c:pt>
                <c:pt idx="6">
                  <c:v>27940028</c:v>
                </c:pt>
                <c:pt idx="7">
                  <c:v>28352069</c:v>
                </c:pt>
                <c:pt idx="8">
                  <c:v>31620407</c:v>
                </c:pt>
                <c:pt idx="9">
                  <c:v>38650459</c:v>
                </c:pt>
                <c:pt idx="10">
                  <c:v>47590791</c:v>
                </c:pt>
                <c:pt idx="11">
                  <c:v>43521206</c:v>
                </c:pt>
                <c:pt idx="12">
                  <c:v>46519242</c:v>
                </c:pt>
                <c:pt idx="13" formatCode="0">
                  <c:v>50842496</c:v>
                </c:pt>
              </c:numCache>
            </c:numRef>
          </c:yVal>
          <c:extLst xmlns:c16r2="http://schemas.microsoft.com/office/drawing/2015/06/chart">
            <c:ext xmlns:c16="http://schemas.microsoft.com/office/drawing/2014/chart" uri="{C3380CC4-5D6E-409C-BE32-E72D297353CC}">
              <c16:uniqueId val="{00000000-96D1-4777-8702-56FFD37773F6}"/>
            </c:ext>
          </c:extLst>
        </c:ser>
        <c:axId val="101650816"/>
        <c:axId val="101652736"/>
      </c:scatterChart>
      <c:valAx>
        <c:axId val="101650816"/>
        <c:scaling>
          <c:orientation val="minMax"/>
          <c:min val="3000"/>
        </c:scaling>
        <c:axPos val="b"/>
        <c:title>
          <c:tx>
            <c:rich>
              <a:bodyPr rot="0" spcFirstLastPara="1" vertOverflow="ellipsis" vert="horz" wrap="square" anchor="ctr" anchorCtr="1"/>
              <a:lstStyle/>
              <a:p>
                <a:pPr>
                  <a:defRPr sz="1800" b="0" i="0" u="none" strike="noStrike" kern="1200" baseline="0">
                    <a:solidFill>
                      <a:schemeClr val="accent5">
                        <a:lumMod val="50000"/>
                      </a:schemeClr>
                    </a:solidFill>
                    <a:latin typeface="Times New Roman" panose="02020603050405020304" pitchFamily="18" charset="0"/>
                    <a:ea typeface="+mn-ea"/>
                    <a:cs typeface="Times New Roman" panose="02020603050405020304" pitchFamily="18" charset="0"/>
                  </a:defRPr>
                </a:pPr>
                <a:r>
                  <a:rPr lang="en-US" sz="1800">
                    <a:solidFill>
                      <a:schemeClr val="accent5">
                        <a:lumMod val="50000"/>
                      </a:schemeClr>
                    </a:solidFill>
                  </a:rPr>
                  <a:t>GDP in Billion Tk.</a:t>
                </a:r>
              </a:p>
            </c:rich>
          </c:tx>
          <c:layout>
            <c:manualLayout>
              <c:xMode val="edge"/>
              <c:yMode val="edge"/>
              <c:x val="0.42127226410909635"/>
              <c:y val="0.91955476020042948"/>
            </c:manualLayout>
          </c:layout>
          <c:spPr>
            <a:noFill/>
            <a:ln>
              <a:noFill/>
            </a:ln>
            <a:effectLst/>
          </c:spPr>
        </c:title>
        <c:numFmt formatCode="#,##0" sourceLinked="0"/>
        <c:majorTickMark val="in"/>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600" b="0" i="0" u="none" strike="noStrike" kern="1200" baseline="0">
                <a:solidFill>
                  <a:schemeClr val="tx1">
                    <a:lumMod val="50000"/>
                  </a:schemeClr>
                </a:solidFill>
                <a:latin typeface="Times New Roman" panose="02020603050405020304" pitchFamily="18" charset="0"/>
                <a:ea typeface="+mn-ea"/>
                <a:cs typeface="Times New Roman" panose="02020603050405020304" pitchFamily="18" charset="0"/>
              </a:defRPr>
            </a:pPr>
            <a:endParaRPr lang="en-US"/>
          </a:p>
        </c:txPr>
        <c:crossAx val="101652736"/>
        <c:crosses val="autoZero"/>
        <c:crossBetween val="midCat"/>
      </c:valAx>
      <c:valAx>
        <c:axId val="101652736"/>
        <c:scaling>
          <c:orientation val="minMax"/>
        </c:scaling>
        <c:axPos val="l"/>
        <c:numFmt formatCode="0" sourceLinked="1"/>
        <c:maj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600" b="0" i="0" u="none" strike="noStrike" kern="1200" baseline="0">
                <a:solidFill>
                  <a:schemeClr val="tx1">
                    <a:lumMod val="50000"/>
                  </a:schemeClr>
                </a:solidFill>
                <a:latin typeface="Times New Roman" panose="02020603050405020304" pitchFamily="18" charset="0"/>
                <a:ea typeface="+mn-ea"/>
                <a:cs typeface="Times New Roman" panose="02020603050405020304" pitchFamily="18" charset="0"/>
              </a:defRPr>
            </a:pPr>
            <a:endParaRPr lang="en-US"/>
          </a:p>
        </c:txPr>
        <c:crossAx val="101650816"/>
        <c:crosses val="autoZero"/>
        <c:crossBetween val="midCat"/>
        <c:dispUnits>
          <c:builtInUnit val="thousands"/>
          <c:dispUnitsLbl>
            <c:layout>
              <c:manualLayout>
                <c:xMode val="edge"/>
                <c:yMode val="edge"/>
                <c:x val="1.2653572797782333E-2"/>
                <c:y val="0.14417212818457567"/>
              </c:manualLayout>
            </c:layout>
            <c:tx>
              <c:rich>
                <a:bodyPr rot="-5400000" spcFirstLastPara="1" vertOverflow="ellipsis" vert="horz" wrap="square" anchor="ctr" anchorCtr="1"/>
                <a:lstStyle/>
                <a:p>
                  <a:pPr>
                    <a:defRPr sz="1800" b="0" i="0" u="none" strike="noStrike" kern="1200" baseline="0">
                      <a:solidFill>
                        <a:schemeClr val="accent5">
                          <a:lumMod val="50000"/>
                        </a:schemeClr>
                      </a:solidFill>
                      <a:latin typeface="Times New Roman" panose="02020603050405020304" pitchFamily="18" charset="0"/>
                      <a:ea typeface="+mn-ea"/>
                      <a:cs typeface="Times New Roman" panose="02020603050405020304" pitchFamily="18" charset="0"/>
                    </a:defRPr>
                  </a:pPr>
                  <a:r>
                    <a:rPr lang="en-US" sz="1800" b="0">
                      <a:solidFill>
                        <a:schemeClr val="accent5">
                          <a:lumMod val="50000"/>
                        </a:schemeClr>
                      </a:solidFill>
                    </a:rPr>
                    <a:t>Total Cargo in Thousands Tonnage</a:t>
                  </a:r>
                </a:p>
              </c:rich>
            </c:tx>
            <c:spPr>
              <a:noFill/>
              <a:ln>
                <a:noFill/>
              </a:ln>
              <a:effectLst/>
            </c:spPr>
          </c:dispUnitsLbl>
        </c:dispUnits>
      </c:valAx>
      <c:spPr>
        <a:noFill/>
        <a:ln>
          <a:solidFill>
            <a:sysClr val="windowText" lastClr="000000"/>
          </a:solidFill>
        </a:ln>
        <a:effectLst/>
      </c:spPr>
    </c:plotArea>
    <c:plotVisOnly val="1"/>
    <c:dispBlanksAs val="gap"/>
  </c:chart>
  <c:spPr>
    <a:noFill/>
    <a:ln>
      <a:noFill/>
    </a:ln>
    <a:effectLst/>
  </c:spPr>
  <c:txPr>
    <a:bodyPr/>
    <a:lstStyle/>
    <a:p>
      <a:pPr>
        <a:defRPr sz="1200">
          <a:latin typeface="Times New Roman" panose="02020603050405020304" pitchFamily="18" charset="0"/>
          <a:cs typeface="Times New Roman" panose="02020603050405020304" pitchFamily="18" charset="0"/>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6713836588821609"/>
          <c:y val="4.4253492052701911E-2"/>
          <c:w val="0.80556311370829559"/>
          <c:h val="0.78277919426909959"/>
        </c:manualLayout>
      </c:layout>
      <c:lineChart>
        <c:grouping val="standard"/>
        <c:ser>
          <c:idx val="0"/>
          <c:order val="0"/>
          <c:tx>
            <c:v>Low Case</c:v>
          </c:tx>
          <c:spPr>
            <a:ln w="19050" cap="rnd">
              <a:solidFill>
                <a:schemeClr val="accent3">
                  <a:lumMod val="75000"/>
                </a:schemeClr>
              </a:solidFill>
              <a:round/>
            </a:ln>
            <a:effectLst/>
          </c:spPr>
          <c:marker>
            <c:symbol val="none"/>
          </c:marker>
          <c:cat>
            <c:numRef>
              <c:f>'Market share based forecast'!$AA$23:$AA$58</c:f>
              <c:numCache>
                <c:formatCode>0_);\(0\)</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cat>
          <c:val>
            <c:numRef>
              <c:f>'Market share based forecast'!$AF$23:$AF$58</c:f>
              <c:numCache>
                <c:formatCode>General</c:formatCode>
                <c:ptCount val="36"/>
                <c:pt idx="0">
                  <c:v>322144.22518706822</c:v>
                </c:pt>
                <c:pt idx="1">
                  <c:v>345918.64971771487</c:v>
                </c:pt>
                <c:pt idx="2">
                  <c:v>421975.12155221065</c:v>
                </c:pt>
                <c:pt idx="3">
                  <c:v>453660.49280431325</c:v>
                </c:pt>
                <c:pt idx="4">
                  <c:v>544947.29262208391</c:v>
                </c:pt>
                <c:pt idx="5">
                  <c:v>583533.54267489875</c:v>
                </c:pt>
                <c:pt idx="6">
                  <c:v>784441.55864500743</c:v>
                </c:pt>
                <c:pt idx="7">
                  <c:v>833954.9493258791</c:v>
                </c:pt>
                <c:pt idx="8">
                  <c:v>886263.767017812</c:v>
                </c:pt>
                <c:pt idx="9">
                  <c:v>941525.83593899605</c:v>
                </c:pt>
                <c:pt idx="10">
                  <c:v>999907.89074733213</c:v>
                </c:pt>
                <c:pt idx="11">
                  <c:v>1061586.0796060378</c:v>
                </c:pt>
                <c:pt idx="12">
                  <c:v>1126746.4956513238</c:v>
                </c:pt>
                <c:pt idx="13">
                  <c:v>1195585.7384657024</c:v>
                </c:pt>
                <c:pt idx="14">
                  <c:v>1268311.5072508906</c:v>
                </c:pt>
                <c:pt idx="15">
                  <c:v>1345143.2274901546</c:v>
                </c:pt>
                <c:pt idx="16">
                  <c:v>1426312.7129906884</c:v>
                </c:pt>
                <c:pt idx="17">
                  <c:v>1512064.865303607</c:v>
                </c:pt>
                <c:pt idx="18">
                  <c:v>1602658.4126318104</c:v>
                </c:pt>
                <c:pt idx="19">
                  <c:v>1698366.6904550712</c:v>
                </c:pt>
                <c:pt idx="20">
                  <c:v>1799478.4662276744</c:v>
                </c:pt>
                <c:pt idx="21">
                  <c:v>1906298.8106368489</c:v>
                </c:pt>
                <c:pt idx="22">
                  <c:v>2019150.0180506746</c:v>
                </c:pt>
                <c:pt idx="23">
                  <c:v>2138372.5789326695</c:v>
                </c:pt>
                <c:pt idx="24">
                  <c:v>2264326.2071569492</c:v>
                </c:pt>
                <c:pt idx="25">
                  <c:v>2397390.9253235064</c:v>
                </c:pt>
                <c:pt idx="26">
                  <c:v>2537968.2113483092</c:v>
                </c:pt>
                <c:pt idx="27">
                  <c:v>2686482.2097875122</c:v>
                </c:pt>
                <c:pt idx="28">
                  <c:v>2843381.0115505862</c:v>
                </c:pt>
                <c:pt idx="29">
                  <c:v>3009138.0058635967</c:v>
                </c:pt>
                <c:pt idx="30">
                  <c:v>3184253.3085615356</c:v>
                </c:pt>
                <c:pt idx="31">
                  <c:v>3369255.2710191989</c:v>
                </c:pt>
                <c:pt idx="32">
                  <c:v>3564702.0742732896</c:v>
                </c:pt>
                <c:pt idx="33">
                  <c:v>3771183.4131455026</c:v>
                </c:pt>
                <c:pt idx="34">
                  <c:v>3989322.275447764</c:v>
                </c:pt>
                <c:pt idx="35">
                  <c:v>4219776.8216378875</c:v>
                </c:pt>
              </c:numCache>
            </c:numRef>
          </c:val>
          <c:extLst xmlns:c16r2="http://schemas.microsoft.com/office/drawing/2015/06/chart">
            <c:ext xmlns:c16="http://schemas.microsoft.com/office/drawing/2014/chart" uri="{C3380CC4-5D6E-409C-BE32-E72D297353CC}">
              <c16:uniqueId val="{00000000-CA28-45E0-BD6D-2BE991074D42}"/>
            </c:ext>
          </c:extLst>
        </c:ser>
        <c:ser>
          <c:idx val="1"/>
          <c:order val="1"/>
          <c:tx>
            <c:v>Base Case</c:v>
          </c:tx>
          <c:spPr>
            <a:ln w="28575" cap="rnd">
              <a:solidFill>
                <a:schemeClr val="tx1"/>
              </a:solidFill>
              <a:round/>
            </a:ln>
            <a:effectLst/>
          </c:spPr>
          <c:marker>
            <c:symbol val="none"/>
          </c:marker>
          <c:cat>
            <c:numRef>
              <c:f>'Market share based forecast'!$AA$23:$AA$58</c:f>
              <c:numCache>
                <c:formatCode>0_);\(0\)</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cat>
          <c:val>
            <c:numRef>
              <c:f>'Market share based forecast'!$AB$23:$AB$58</c:f>
              <c:numCache>
                <c:formatCode>General</c:formatCode>
                <c:ptCount val="36"/>
                <c:pt idx="0">
                  <c:v>345620.91563247034</c:v>
                </c:pt>
                <c:pt idx="1">
                  <c:v>373142.67631528655</c:v>
                </c:pt>
                <c:pt idx="2">
                  <c:v>555478.84024124884</c:v>
                </c:pt>
                <c:pt idx="3">
                  <c:v>600299.87986899028</c:v>
                </c:pt>
                <c:pt idx="4">
                  <c:v>825532.41396753944</c:v>
                </c:pt>
                <c:pt idx="5">
                  <c:v>888472.33182252082</c:v>
                </c:pt>
                <c:pt idx="6">
                  <c:v>1289615.8882493875</c:v>
                </c:pt>
                <c:pt idx="7">
                  <c:v>1377887.5420062081</c:v>
                </c:pt>
                <c:pt idx="8">
                  <c:v>1471584.1950596131</c:v>
                </c:pt>
                <c:pt idx="9">
                  <c:v>1571039.2570163738</c:v>
                </c:pt>
                <c:pt idx="10">
                  <c:v>1676606.6281708751</c:v>
                </c:pt>
                <c:pt idx="11">
                  <c:v>1788661.9588217866</c:v>
                </c:pt>
                <c:pt idx="12">
                  <c:v>1907603.985983846</c:v>
                </c:pt>
                <c:pt idx="13">
                  <c:v>2033855.9522512297</c:v>
                </c:pt>
                <c:pt idx="14">
                  <c:v>2167867.1118614697</c:v>
                </c:pt>
                <c:pt idx="15">
                  <c:v>2310114.3293190445</c:v>
                </c:pt>
                <c:pt idx="16">
                  <c:v>2461103.776267122</c:v>
                </c:pt>
                <c:pt idx="17">
                  <c:v>2621372.7326457277</c:v>
                </c:pt>
                <c:pt idx="18">
                  <c:v>2791491.4985454609</c:v>
                </c:pt>
                <c:pt idx="19">
                  <c:v>2972065.4235598603</c:v>
                </c:pt>
                <c:pt idx="20">
                  <c:v>3163737.0608577887</c:v>
                </c:pt>
                <c:pt idx="21">
                  <c:v>3367188.4536407702</c:v>
                </c:pt>
                <c:pt idx="22">
                  <c:v>3583143.5621214155</c:v>
                </c:pt>
                <c:pt idx="23">
                  <c:v>3812370.8396590608</c:v>
                </c:pt>
                <c:pt idx="24">
                  <c:v>4055685.9672196205</c:v>
                </c:pt>
                <c:pt idx="25">
                  <c:v>4313954.7558897929</c:v>
                </c:pt>
                <c:pt idx="26">
                  <c:v>4588096.2277740547</c:v>
                </c:pt>
                <c:pt idx="27">
                  <c:v>4879085.8862373726</c:v>
                </c:pt>
                <c:pt idx="28">
                  <c:v>5187959.1871305425</c:v>
                </c:pt>
                <c:pt idx="29">
                  <c:v>5515815.2233500015</c:v>
                </c:pt>
                <c:pt idx="30">
                  <c:v>5863820.6358434251</c:v>
                </c:pt>
                <c:pt idx="31">
                  <c:v>6233213.7649778901</c:v>
                </c:pt>
                <c:pt idx="32">
                  <c:v>6625309.0570426881</c:v>
                </c:pt>
                <c:pt idx="33">
                  <c:v>7041501.7415672159</c:v>
                </c:pt>
                <c:pt idx="34">
                  <c:v>7483272.7960972339</c:v>
                </c:pt>
                <c:pt idx="35">
                  <c:v>7952194.2160965605</c:v>
                </c:pt>
              </c:numCache>
            </c:numRef>
          </c:val>
          <c:extLst xmlns:c16r2="http://schemas.microsoft.com/office/drawing/2015/06/chart">
            <c:ext xmlns:c16="http://schemas.microsoft.com/office/drawing/2014/chart" uri="{C3380CC4-5D6E-409C-BE32-E72D297353CC}">
              <c16:uniqueId val="{00000001-CA28-45E0-BD6D-2BE991074D42}"/>
            </c:ext>
          </c:extLst>
        </c:ser>
        <c:ser>
          <c:idx val="2"/>
          <c:order val="2"/>
          <c:tx>
            <c:v>High Case</c:v>
          </c:tx>
          <c:spPr>
            <a:ln w="44450" cap="rnd" cmpd="dbl">
              <a:solidFill>
                <a:srgbClr val="0070C0"/>
              </a:solidFill>
              <a:round/>
            </a:ln>
            <a:effectLst/>
          </c:spPr>
          <c:marker>
            <c:symbol val="none"/>
          </c:marker>
          <c:cat>
            <c:numRef>
              <c:f>'Market share based forecast'!$AA$23:$AA$58</c:f>
              <c:numCache>
                <c:formatCode>0_);\(0\)</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cat>
          <c:val>
            <c:numRef>
              <c:f>'Market share based forecast'!$AD$23:$AD$58</c:f>
              <c:numCache>
                <c:formatCode>General</c:formatCode>
                <c:ptCount val="36"/>
                <c:pt idx="0">
                  <c:v>369337.9247972219</c:v>
                </c:pt>
                <c:pt idx="1">
                  <c:v>400897.890064092</c:v>
                </c:pt>
                <c:pt idx="2">
                  <c:v>718899.32552842842</c:v>
                </c:pt>
                <c:pt idx="3">
                  <c:v>780918.06814829132</c:v>
                </c:pt>
                <c:pt idx="4">
                  <c:v>1090268.5672836222</c:v>
                </c:pt>
                <c:pt idx="5">
                  <c:v>1179288.1847539572</c:v>
                </c:pt>
                <c:pt idx="6">
                  <c:v>1830885.8695643211</c:v>
                </c:pt>
                <c:pt idx="7">
                  <c:v>1965907.6032414075</c:v>
                </c:pt>
                <c:pt idx="8">
                  <c:v>2109902.6112952074</c:v>
                </c:pt>
                <c:pt idx="9">
                  <c:v>2263467.2395942472</c:v>
                </c:pt>
                <c:pt idx="10">
                  <c:v>2427237.4659607797</c:v>
                </c:pt>
                <c:pt idx="11">
                  <c:v>2601891.5340311872</c:v>
                </c:pt>
                <c:pt idx="12">
                  <c:v>2788152.762157409</c:v>
                </c:pt>
                <c:pt idx="13">
                  <c:v>2986792.5389824496</c:v>
                </c:pt>
                <c:pt idx="14">
                  <c:v>3198633.5180957275</c:v>
                </c:pt>
                <c:pt idx="15">
                  <c:v>3424553.0249989196</c:v>
                </c:pt>
                <c:pt idx="16">
                  <c:v>3665486.6904918808</c:v>
                </c:pt>
                <c:pt idx="17">
                  <c:v>3922432.3255261728</c:v>
                </c:pt>
                <c:pt idx="18">
                  <c:v>4196454.0535735656</c:v>
                </c:pt>
                <c:pt idx="19">
                  <c:v>4488686.7176235504</c:v>
                </c:pt>
                <c:pt idx="20">
                  <c:v>4800340.5800609561</c:v>
                </c:pt>
                <c:pt idx="21">
                  <c:v>5132706.3348882208</c:v>
                </c:pt>
                <c:pt idx="22">
                  <c:v>5487160.4530498134</c:v>
                </c:pt>
                <c:pt idx="23">
                  <c:v>5865170.8829961792</c:v>
                </c:pt>
                <c:pt idx="24">
                  <c:v>6268303.1300959215</c:v>
                </c:pt>
                <c:pt idx="25">
                  <c:v>6698226.7400734192</c:v>
                </c:pt>
                <c:pt idx="26">
                  <c:v>7156722.2133228006</c:v>
                </c:pt>
                <c:pt idx="27">
                  <c:v>7645688.3787333891</c:v>
                </c:pt>
                <c:pt idx="28">
                  <c:v>8167150.2575648446</c:v>
                </c:pt>
                <c:pt idx="29">
                  <c:v>8723267.449939657</c:v>
                </c:pt>
                <c:pt idx="30">
                  <c:v>9316343.0786853358</c:v>
                </c:pt>
                <c:pt idx="31">
                  <c:v>9948833.3275661729</c:v>
                </c:pt>
                <c:pt idx="32">
                  <c:v>10623357.613407161</c:v>
                </c:pt>
                <c:pt idx="33">
                  <c:v>11342709.434236553</c:v>
                </c:pt>
                <c:pt idx="34">
                  <c:v>12109867.93837462</c:v>
                </c:pt>
                <c:pt idx="35">
                  <c:v>12928010.262380719</c:v>
                </c:pt>
              </c:numCache>
            </c:numRef>
          </c:val>
          <c:extLst xmlns:c16r2="http://schemas.microsoft.com/office/drawing/2015/06/chart">
            <c:ext xmlns:c16="http://schemas.microsoft.com/office/drawing/2014/chart" uri="{C3380CC4-5D6E-409C-BE32-E72D297353CC}">
              <c16:uniqueId val="{00000002-CA28-45E0-BD6D-2BE991074D42}"/>
            </c:ext>
          </c:extLst>
        </c:ser>
        <c:marker val="1"/>
        <c:axId val="101732736"/>
        <c:axId val="101734656"/>
      </c:lineChart>
      <c:dateAx>
        <c:axId val="101732736"/>
        <c:scaling>
          <c:orientation val="minMax"/>
          <c:max val="2050"/>
          <c:min val="2015"/>
        </c:scaling>
        <c:axPos val="b"/>
        <c:title>
          <c:tx>
            <c:rich>
              <a:bodyPr rot="0" spcFirstLastPara="1" vertOverflow="ellipsis" vert="horz" wrap="square" anchor="ctr" anchorCtr="1"/>
              <a:lstStyle/>
              <a:p>
                <a:pPr>
                  <a:defRPr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r>
                  <a:rPr lang="en-US" sz="1400"/>
                  <a:t>Year</a:t>
                </a:r>
              </a:p>
            </c:rich>
          </c:tx>
          <c:layout>
            <c:manualLayout>
              <c:xMode val="edge"/>
              <c:yMode val="edge"/>
              <c:x val="0.45210942952002975"/>
              <c:y val="0.91499129200923468"/>
            </c:manualLayout>
          </c:layout>
          <c:spPr>
            <a:noFill/>
            <a:ln>
              <a:noFill/>
            </a:ln>
            <a:effectLst/>
          </c:spPr>
        </c:title>
        <c:numFmt formatCode="0_);\(0\)" sourceLinked="1"/>
        <c:majorTickMark val="in"/>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US"/>
          </a:p>
        </c:txPr>
        <c:crossAx val="101734656"/>
        <c:crossesAt val="0"/>
        <c:lblOffset val="100"/>
        <c:baseTimeUnit val="days"/>
        <c:majorUnit val="5"/>
        <c:majorTimeUnit val="days"/>
      </c:dateAx>
      <c:valAx>
        <c:axId val="101734656"/>
        <c:scaling>
          <c:orientation val="minMax"/>
        </c:scaling>
        <c:axPos val="l"/>
        <c:title>
          <c:tx>
            <c:rich>
              <a:bodyPr rot="-5400000" spcFirstLastPara="1" vertOverflow="ellipsis" vert="horz" wrap="square" anchor="ctr" anchorCtr="1"/>
              <a:lstStyle/>
              <a:p>
                <a:pPr>
                  <a:defRPr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r>
                  <a:rPr lang="en-US" sz="1400">
                    <a:solidFill>
                      <a:sysClr val="windowText" lastClr="000000"/>
                    </a:solidFill>
                  </a:rPr>
                  <a:t>Cargo Throughput  in Thousand Tonnage</a:t>
                </a:r>
              </a:p>
            </c:rich>
          </c:tx>
          <c:layout>
            <c:manualLayout>
              <c:xMode val="edge"/>
              <c:yMode val="edge"/>
              <c:x val="8.9522990490825821E-3"/>
              <c:y val="8.4040727928666278E-2"/>
            </c:manualLayout>
          </c:layout>
          <c:spPr>
            <a:noFill/>
            <a:ln>
              <a:noFill/>
            </a:ln>
            <a:effectLst/>
          </c:spPr>
        </c:title>
        <c:numFmt formatCode="General" sourceLinked="1"/>
        <c:majorTickMark val="in"/>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US"/>
          </a:p>
        </c:txPr>
        <c:crossAx val="101732736"/>
        <c:crossesAt val="1"/>
        <c:crossBetween val="between"/>
        <c:dispUnits>
          <c:builtInUnit val="thousands"/>
        </c:dispUnits>
      </c:valAx>
      <c:spPr>
        <a:noFill/>
        <a:ln>
          <a:solidFill>
            <a:schemeClr val="tx1"/>
          </a:solidFill>
        </a:ln>
        <a:effectLst/>
      </c:spPr>
    </c:plotArea>
    <c:legend>
      <c:legendPos val="r"/>
      <c:layout>
        <c:manualLayout>
          <c:xMode val="edge"/>
          <c:yMode val="edge"/>
          <c:x val="0.22821173018771918"/>
          <c:y val="6.1987263809775324E-2"/>
          <c:w val="0.32462394512774839"/>
          <c:h val="0.21122779078336248"/>
        </c:manualLayout>
      </c:layout>
      <c:spPr>
        <a:noFill/>
        <a:ln>
          <a:noFill/>
        </a:ln>
        <a:effectLst/>
      </c:spPr>
      <c:txPr>
        <a:bodyPr rot="0" spcFirstLastPara="1" vertOverflow="ellipsis" vert="horz" wrap="square" anchor="ctr" anchorCtr="1"/>
        <a:lstStyle/>
        <a:p>
          <a:pPr>
            <a:defRPr sz="16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US"/>
        </a:p>
      </c:txPr>
    </c:legend>
    <c:plotVisOnly val="1"/>
    <c:dispBlanksAs val="gap"/>
  </c:chart>
  <c:spPr>
    <a:noFill/>
    <a:ln>
      <a:noFill/>
    </a:ln>
    <a:effectLst/>
  </c:spPr>
  <c:txPr>
    <a:bodyPr/>
    <a:lstStyle/>
    <a:p>
      <a:pPr>
        <a:defRPr sz="1200">
          <a:solidFill>
            <a:sysClr val="windowText" lastClr="000000"/>
          </a:solidFill>
          <a:latin typeface="Times New Roman" panose="02020603050405020304" pitchFamily="18" charset="0"/>
          <a:cs typeface="Times New Roman" panose="02020603050405020304" pitchFamily="18" charset="0"/>
        </a:defRPr>
      </a:pPr>
      <a:endParaRPr lang="en-US"/>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3717130977156153"/>
          <c:y val="2.156144102965481E-2"/>
          <c:w val="0.80844808137003732"/>
          <c:h val="0.8292709312872919"/>
        </c:manualLayout>
      </c:layout>
      <c:scatterChart>
        <c:scatterStyle val="smoothMarker"/>
        <c:ser>
          <c:idx val="0"/>
          <c:order val="0"/>
          <c:tx>
            <c:v>Food grain</c:v>
          </c:tx>
          <c:spPr>
            <a:ln w="28575" cap="rnd">
              <a:solidFill>
                <a:schemeClr val="accent1">
                  <a:lumMod val="50000"/>
                </a:schemeClr>
              </a:solidFill>
              <a:prstDash val="dash"/>
              <a:round/>
            </a:ln>
            <a:effectLst/>
          </c:spPr>
          <c:marker>
            <c:symbol val="none"/>
          </c:marker>
          <c:xVal>
            <c:numRef>
              <c:f>'Market share based forecast'!$AH$23:$AH$58</c:f>
              <c:numCache>
                <c:formatCode>0_);\(0\)</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xVal>
          <c:yVal>
            <c:numRef>
              <c:f>'Market share based forecast'!$AI$23:$AI$58</c:f>
              <c:numCache>
                <c:formatCode>General</c:formatCode>
                <c:ptCount val="36"/>
                <c:pt idx="0">
                  <c:v>143723.42968564646</c:v>
                </c:pt>
                <c:pt idx="1">
                  <c:v>155168.11273986453</c:v>
                </c:pt>
                <c:pt idx="2">
                  <c:v>230991.00901108023</c:v>
                </c:pt>
                <c:pt idx="3">
                  <c:v>249629.44565079338</c:v>
                </c:pt>
                <c:pt idx="4">
                  <c:v>343290.42163135624</c:v>
                </c:pt>
                <c:pt idx="5">
                  <c:v>369463.43503737997</c:v>
                </c:pt>
                <c:pt idx="6">
                  <c:v>536275.4684482154</c:v>
                </c:pt>
                <c:pt idx="7">
                  <c:v>572982.46229069703</c:v>
                </c:pt>
                <c:pt idx="8">
                  <c:v>611945.39456074976</c:v>
                </c:pt>
                <c:pt idx="9">
                  <c:v>653302.91072225559</c:v>
                </c:pt>
                <c:pt idx="10">
                  <c:v>697202.17711201415</c:v>
                </c:pt>
                <c:pt idx="11">
                  <c:v>743799.40461555682</c:v>
                </c:pt>
                <c:pt idx="12">
                  <c:v>793260.40452701144</c:v>
                </c:pt>
                <c:pt idx="13">
                  <c:v>845761.17857102328</c:v>
                </c:pt>
                <c:pt idx="14">
                  <c:v>901488.54518623243</c:v>
                </c:pt>
                <c:pt idx="15">
                  <c:v>960640.80429887888</c:v>
                </c:pt>
                <c:pt idx="16">
                  <c:v>1023428.4429520714</c:v>
                </c:pt>
                <c:pt idx="17">
                  <c:v>1090074.8843016105</c:v>
                </c:pt>
                <c:pt idx="18">
                  <c:v>1160817.2826436101</c:v>
                </c:pt>
                <c:pt idx="19">
                  <c:v>1235907.3673029123</c:v>
                </c:pt>
                <c:pt idx="20">
                  <c:v>1315612.3383852046</c:v>
                </c:pt>
                <c:pt idx="21">
                  <c:v>1400215.8175802752</c:v>
                </c:pt>
                <c:pt idx="22">
                  <c:v>1490018.8573997149</c:v>
                </c:pt>
                <c:pt idx="23">
                  <c:v>1585341.0124403778</c:v>
                </c:pt>
                <c:pt idx="24">
                  <c:v>1686521.4764855297</c:v>
                </c:pt>
                <c:pt idx="25">
                  <c:v>1793920.2894899691</c:v>
                </c:pt>
                <c:pt idx="26">
                  <c:v>1907919.6187440343</c:v>
                </c:pt>
                <c:pt idx="27">
                  <c:v>2028925.1187753968</c:v>
                </c:pt>
                <c:pt idx="28">
                  <c:v>2157367.3748276858</c:v>
                </c:pt>
                <c:pt idx="29">
                  <c:v>2293703.4350524326</c:v>
                </c:pt>
                <c:pt idx="30">
                  <c:v>2438418.4368664809</c:v>
                </c:pt>
                <c:pt idx="31">
                  <c:v>2592027.3332620091</c:v>
                </c:pt>
                <c:pt idx="32">
                  <c:v>2755076.7252122201</c:v>
                </c:pt>
                <c:pt idx="33">
                  <c:v>2928146.8066929062</c:v>
                </c:pt>
                <c:pt idx="34">
                  <c:v>3111853.4292412251</c:v>
                </c:pt>
                <c:pt idx="35">
                  <c:v>3306850.2933981302</c:v>
                </c:pt>
              </c:numCache>
            </c:numRef>
          </c:yVal>
          <c:smooth val="1"/>
          <c:extLst xmlns:c16r2="http://schemas.microsoft.com/office/drawing/2015/06/chart">
            <c:ext xmlns:c16="http://schemas.microsoft.com/office/drawing/2014/chart" uri="{C3380CC4-5D6E-409C-BE32-E72D297353CC}">
              <c16:uniqueId val="{00000000-9B2D-41AC-A01F-5C105DB9BC05}"/>
            </c:ext>
          </c:extLst>
        </c:ser>
        <c:ser>
          <c:idx val="1"/>
          <c:order val="1"/>
          <c:tx>
            <c:v>Fertilizer</c:v>
          </c:tx>
          <c:spPr>
            <a:ln w="38100" cap="rnd" cmpd="dbl">
              <a:solidFill>
                <a:schemeClr val="accent4">
                  <a:lumMod val="50000"/>
                </a:schemeClr>
              </a:solidFill>
              <a:round/>
            </a:ln>
            <a:effectLst/>
          </c:spPr>
          <c:marker>
            <c:symbol val="none"/>
          </c:marker>
          <c:xVal>
            <c:numRef>
              <c:f>'Market share based forecast'!$AH$23:$AH$58</c:f>
              <c:numCache>
                <c:formatCode>0_);\(0\)</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xVal>
          <c:yVal>
            <c:numRef>
              <c:f>'Market share based forecast'!$AK$23:$AK$58</c:f>
              <c:numCache>
                <c:formatCode>0</c:formatCode>
                <c:ptCount val="36"/>
                <c:pt idx="0">
                  <c:v>239546.26843345468</c:v>
                </c:pt>
                <c:pt idx="1">
                  <c:v>258621.31503537428</c:v>
                </c:pt>
                <c:pt idx="2">
                  <c:v>384996.6172621107</c:v>
                </c:pt>
                <c:pt idx="3">
                  <c:v>416061.61450189346</c:v>
                </c:pt>
                <c:pt idx="4">
                  <c:v>572167.94555071241</c:v>
                </c:pt>
                <c:pt idx="5">
                  <c:v>615790.94918195438</c:v>
                </c:pt>
                <c:pt idx="6">
                  <c:v>893819.38352116931</c:v>
                </c:pt>
                <c:pt idx="7">
                  <c:v>954999.55031518813</c:v>
                </c:pt>
                <c:pt idx="8">
                  <c:v>1019939.7278000336</c:v>
                </c:pt>
                <c:pt idx="9">
                  <c:v>1088870.9987127427</c:v>
                </c:pt>
                <c:pt idx="10">
                  <c:v>1162038.6476732052</c:v>
                </c:pt>
                <c:pt idx="11">
                  <c:v>1239703.0340034801</c:v>
                </c:pt>
                <c:pt idx="12">
                  <c:v>1322140.5181888402</c:v>
                </c:pt>
                <c:pt idx="13">
                  <c:v>1409644.4452772646</c:v>
                </c:pt>
                <c:pt idx="14">
                  <c:v>1502526.1887166917</c:v>
                </c:pt>
                <c:pt idx="15">
                  <c:v>1601116.2583444149</c:v>
                </c:pt>
                <c:pt idx="16">
                  <c:v>1705765.4764713203</c:v>
                </c:pt>
                <c:pt idx="17">
                  <c:v>1816846.2262458701</c:v>
                </c:pt>
                <c:pt idx="18">
                  <c:v>1934753.7767400641</c:v>
                </c:pt>
                <c:pt idx="19">
                  <c:v>2059907.6894725303</c:v>
                </c:pt>
                <c:pt idx="20">
                  <c:v>2192753.3113737013</c:v>
                </c:pt>
                <c:pt idx="21">
                  <c:v>2333763.3595056809</c:v>
                </c:pt>
                <c:pt idx="22">
                  <c:v>2483439.6031757565</c:v>
                </c:pt>
                <c:pt idx="23">
                  <c:v>2642314.6494293087</c:v>
                </c:pt>
                <c:pt idx="24">
                  <c:v>2810953.838275508</c:v>
                </c:pt>
                <c:pt idx="25">
                  <c:v>2989957.2543898234</c:v>
                </c:pt>
                <c:pt idx="26">
                  <c:v>3179961.8624516795</c:v>
                </c:pt>
                <c:pt idx="27">
                  <c:v>3381643.7737158174</c:v>
                </c:pt>
                <c:pt idx="28">
                  <c:v>3595720.6518824189</c:v>
                </c:pt>
                <c:pt idx="29">
                  <c:v>3822954.2668273831</c:v>
                </c:pt>
                <c:pt idx="30">
                  <c:v>4064153.2052796348</c:v>
                </c:pt>
                <c:pt idx="31">
                  <c:v>4320175.7480912972</c:v>
                </c:pt>
                <c:pt idx="32">
                  <c:v>4591932.9243390542</c:v>
                </c:pt>
                <c:pt idx="33">
                  <c:v>4880391.7531246599</c:v>
                </c:pt>
                <c:pt idx="34">
                  <c:v>5186578.6846097698</c:v>
                </c:pt>
                <c:pt idx="35">
                  <c:v>5511583.2525300914</c:v>
                </c:pt>
              </c:numCache>
            </c:numRef>
          </c:yVal>
          <c:smooth val="1"/>
          <c:extLst xmlns:c16r2="http://schemas.microsoft.com/office/drawing/2015/06/chart">
            <c:ext xmlns:c16="http://schemas.microsoft.com/office/drawing/2014/chart" uri="{C3380CC4-5D6E-409C-BE32-E72D297353CC}">
              <c16:uniqueId val="{00000001-9B2D-41AC-A01F-5C105DB9BC05}"/>
            </c:ext>
          </c:extLst>
        </c:ser>
        <c:ser>
          <c:idx val="2"/>
          <c:order val="2"/>
          <c:tx>
            <c:v>Other commodities</c:v>
          </c:tx>
          <c:spPr>
            <a:ln w="28575" cap="rnd">
              <a:solidFill>
                <a:schemeClr val="bg2">
                  <a:lumMod val="10000"/>
                </a:schemeClr>
              </a:solidFill>
              <a:round/>
            </a:ln>
            <a:effectLst/>
          </c:spPr>
          <c:marker>
            <c:symbol val="none"/>
          </c:marker>
          <c:xVal>
            <c:numRef>
              <c:f>'Market share based forecast'!$AH$23:$AH$58</c:f>
              <c:numCache>
                <c:formatCode>0_);\(0\)</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xVal>
          <c:yVal>
            <c:numRef>
              <c:f>'Market share based forecast'!$AM$23:$AM$58</c:f>
              <c:numCache>
                <c:formatCode>General</c:formatCode>
                <c:ptCount val="36"/>
                <c:pt idx="0">
                  <c:v>26799.823073360116</c:v>
                </c:pt>
                <c:pt idx="1">
                  <c:v>28933.890439095543</c:v>
                </c:pt>
                <c:pt idx="2">
                  <c:v>43072.435625658582</c:v>
                </c:pt>
                <c:pt idx="3">
                  <c:v>46547.907964447542</c:v>
                </c:pt>
                <c:pt idx="4">
                  <c:v>64012.684519303089</c:v>
                </c:pt>
                <c:pt idx="5">
                  <c:v>68893.114454159775</c:v>
                </c:pt>
                <c:pt idx="6">
                  <c:v>99998.22370249762</c:v>
                </c:pt>
                <c:pt idx="7">
                  <c:v>106842.90409097064</c:v>
                </c:pt>
                <c:pt idx="8">
                  <c:v>114108.24484675839</c:v>
                </c:pt>
                <c:pt idx="9">
                  <c:v>121820.09891471546</c:v>
                </c:pt>
                <c:pt idx="10">
                  <c:v>130005.90810998098</c:v>
                </c:pt>
                <c:pt idx="11">
                  <c:v>138694.80076676898</c:v>
                </c:pt>
                <c:pt idx="12">
                  <c:v>147917.69538845817</c:v>
                </c:pt>
                <c:pt idx="13">
                  <c:v>157707.41066780695</c:v>
                </c:pt>
                <c:pt idx="14">
                  <c:v>168098.78226879396</c:v>
                </c:pt>
                <c:pt idx="15">
                  <c:v>179128.78678563444</c:v>
                </c:pt>
                <c:pt idx="16">
                  <c:v>190836.67332007084</c:v>
                </c:pt>
                <c:pt idx="17">
                  <c:v>203264.10314514081</c:v>
                </c:pt>
                <c:pt idx="18">
                  <c:v>216455.29795239971</c:v>
                </c:pt>
                <c:pt idx="19">
                  <c:v>230457.19721012318</c:v>
                </c:pt>
                <c:pt idx="20">
                  <c:v>245319.62519242775</c:v>
                </c:pt>
                <c:pt idx="21">
                  <c:v>261095.46827366904</c:v>
                </c:pt>
                <c:pt idx="22">
                  <c:v>277840.86311899725</c:v>
                </c:pt>
                <c:pt idx="23">
                  <c:v>295615.39644073002</c:v>
                </c:pt>
                <c:pt idx="24">
                  <c:v>314482.31703134859</c:v>
                </c:pt>
                <c:pt idx="25">
                  <c:v>334508.76082762616</c:v>
                </c:pt>
                <c:pt idx="26">
                  <c:v>355765.98980673531</c:v>
                </c:pt>
                <c:pt idx="27">
                  <c:v>378329.64556444198</c:v>
                </c:pt>
                <c:pt idx="28">
                  <c:v>402280.018477707</c:v>
                </c:pt>
                <c:pt idx="29">
                  <c:v>427702.33340947569</c:v>
                </c:pt>
                <c:pt idx="30">
                  <c:v>454687.05297231924</c:v>
                </c:pt>
                <c:pt idx="31">
                  <c:v>483330.19943005702</c:v>
                </c:pt>
                <c:pt idx="32">
                  <c:v>513733.69638279482</c:v>
                </c:pt>
                <c:pt idx="33">
                  <c:v>546005.73145125341</c:v>
                </c:pt>
                <c:pt idx="34">
                  <c:v>580261.14125095005</c:v>
                </c:pt>
                <c:pt idx="35">
                  <c:v>616621.82002611586</c:v>
                </c:pt>
              </c:numCache>
            </c:numRef>
          </c:yVal>
          <c:smooth val="1"/>
          <c:extLst xmlns:c16r2="http://schemas.microsoft.com/office/drawing/2015/06/chart">
            <c:ext xmlns:c16="http://schemas.microsoft.com/office/drawing/2014/chart" uri="{C3380CC4-5D6E-409C-BE32-E72D297353CC}">
              <c16:uniqueId val="{00000002-9B2D-41AC-A01F-5C105DB9BC05}"/>
            </c:ext>
          </c:extLst>
        </c:ser>
        <c:axId val="101823232"/>
        <c:axId val="101825152"/>
      </c:scatterChart>
      <c:valAx>
        <c:axId val="101823232"/>
        <c:scaling>
          <c:orientation val="minMax"/>
          <c:max val="2050"/>
          <c:min val="2015"/>
        </c:scaling>
        <c:axPos val="b"/>
        <c:title>
          <c:tx>
            <c:rich>
              <a:bodyPr rot="0" spcFirstLastPara="1" vertOverflow="ellipsis" vert="horz" wrap="square" anchor="ctr" anchorCtr="1"/>
              <a:lstStyle/>
              <a:p>
                <a:pPr>
                  <a:defRPr sz="1600" b="0" i="0" u="none" strike="noStrike" kern="1200" baseline="0">
                    <a:solidFill>
                      <a:schemeClr val="bg2">
                        <a:lumMod val="10000"/>
                      </a:schemeClr>
                    </a:solidFill>
                    <a:latin typeface="Times New Roman" panose="02020603050405020304" pitchFamily="18" charset="0"/>
                    <a:ea typeface="+mn-ea"/>
                    <a:cs typeface="Times New Roman" panose="02020603050405020304" pitchFamily="18" charset="0"/>
                  </a:defRPr>
                </a:pPr>
                <a:r>
                  <a:rPr lang="en-US" sz="1600">
                    <a:solidFill>
                      <a:schemeClr val="bg2">
                        <a:lumMod val="10000"/>
                      </a:schemeClr>
                    </a:solidFill>
                  </a:rPr>
                  <a:t>Year</a:t>
                </a:r>
              </a:p>
            </c:rich>
          </c:tx>
          <c:layout/>
          <c:spPr>
            <a:noFill/>
            <a:ln>
              <a:noFill/>
            </a:ln>
            <a:effectLst/>
          </c:spPr>
        </c:title>
        <c:numFmt formatCode="0_);\(0\)" sourceLinked="1"/>
        <c:majorTickMark val="in"/>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01825152"/>
        <c:crosses val="autoZero"/>
        <c:crossBetween val="midCat"/>
      </c:valAx>
      <c:valAx>
        <c:axId val="101825152"/>
        <c:scaling>
          <c:orientation val="minMax"/>
        </c:scaling>
        <c:axPos val="l"/>
        <c:numFmt formatCode="General" sourceLinked="1"/>
        <c:majorTickMark val="in"/>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chemeClr val="bg2">
                    <a:lumMod val="10000"/>
                  </a:schemeClr>
                </a:solidFill>
                <a:latin typeface="Times New Roman" panose="02020603050405020304" pitchFamily="18" charset="0"/>
                <a:ea typeface="+mn-ea"/>
                <a:cs typeface="Times New Roman" panose="02020603050405020304" pitchFamily="18" charset="0"/>
              </a:defRPr>
            </a:pPr>
            <a:endParaRPr lang="en-US"/>
          </a:p>
        </c:txPr>
        <c:crossAx val="101823232"/>
        <c:crosses val="autoZero"/>
        <c:crossBetween val="midCat"/>
        <c:dispUnits>
          <c:builtInUnit val="thousands"/>
          <c:dispUnitsLbl>
            <c:layout>
              <c:manualLayout>
                <c:xMode val="edge"/>
                <c:yMode val="edge"/>
                <c:x val="9.6258470242813268E-3"/>
                <c:y val="8.6923767931733606E-2"/>
              </c:manualLayout>
            </c:layout>
            <c:tx>
              <c:rich>
                <a:bodyPr rot="-5400000" spcFirstLastPara="1" vertOverflow="ellipsis" vert="horz" wrap="square" anchor="ctr" anchorCtr="1"/>
                <a:lstStyle/>
                <a:p>
                  <a:pPr>
                    <a:defRPr sz="1600" b="0" i="0" u="none" strike="noStrike" kern="1200" baseline="0">
                      <a:solidFill>
                        <a:schemeClr val="bg2">
                          <a:lumMod val="10000"/>
                        </a:schemeClr>
                      </a:solidFill>
                      <a:latin typeface="Times New Roman" panose="02020603050405020304" pitchFamily="18" charset="0"/>
                      <a:ea typeface="+mn-ea"/>
                      <a:cs typeface="Times New Roman" panose="02020603050405020304" pitchFamily="18" charset="0"/>
                    </a:defRPr>
                  </a:pPr>
                  <a:r>
                    <a:rPr lang="en-US" sz="1600" b="0" i="0" u="none" strike="noStrike" baseline="0">
                      <a:solidFill>
                        <a:schemeClr val="bg2">
                          <a:lumMod val="10000"/>
                        </a:schemeClr>
                      </a:solidFill>
                      <a:effectLst/>
                    </a:rPr>
                    <a:t>Cargo Throughput in </a:t>
                  </a:r>
                  <a:r>
                    <a:rPr lang="en-US" sz="1600">
                      <a:solidFill>
                        <a:schemeClr val="bg2">
                          <a:lumMod val="10000"/>
                        </a:schemeClr>
                      </a:solidFill>
                    </a:rPr>
                    <a:t>Thousand Tonnage</a:t>
                  </a:r>
                </a:p>
              </c:rich>
            </c:tx>
            <c:spPr>
              <a:noFill/>
              <a:ln>
                <a:noFill/>
              </a:ln>
              <a:effectLst/>
            </c:spPr>
          </c:dispUnitsLbl>
        </c:dispUnits>
      </c:valAx>
      <c:spPr>
        <a:noFill/>
        <a:ln>
          <a:solidFill>
            <a:sysClr val="windowText" lastClr="000000"/>
          </a:solidFill>
        </a:ln>
        <a:effectLst/>
      </c:spPr>
    </c:plotArea>
    <c:legend>
      <c:legendPos val="r"/>
      <c:layout>
        <c:manualLayout>
          <c:xMode val="edge"/>
          <c:yMode val="edge"/>
          <c:x val="0.22728133132933118"/>
          <c:y val="8.6971566029490036E-2"/>
          <c:w val="0.35482118199444634"/>
          <c:h val="0.17572740374022877"/>
        </c:manualLayout>
      </c:layout>
      <c:spPr>
        <a:noFill/>
        <a:ln>
          <a:noFill/>
        </a:ln>
        <a:effectLst/>
      </c:spPr>
      <c:txPr>
        <a:bodyPr rot="0" spcFirstLastPara="1" vertOverflow="ellipsis" vert="horz" wrap="square" anchor="ctr" anchorCtr="1"/>
        <a:lstStyle/>
        <a:p>
          <a:pPr>
            <a:defRPr sz="1400" b="0" i="0" u="none" strike="noStrike" kern="1200" baseline="0">
              <a:solidFill>
                <a:schemeClr val="bg2">
                  <a:lumMod val="10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chart>
  <c:spPr>
    <a:noFill/>
    <a:ln>
      <a:noFill/>
    </a:ln>
    <a:effectLst/>
  </c:spPr>
  <c:txPr>
    <a:bodyPr/>
    <a:lstStyle/>
    <a:p>
      <a:pPr>
        <a:defRPr sz="1200">
          <a:latin typeface="Times New Roman" panose="02020603050405020304" pitchFamily="18" charset="0"/>
          <a:cs typeface="Times New Roman" panose="02020603050405020304" pitchFamily="18" charset="0"/>
        </a:defRPr>
      </a:pPr>
      <a:endParaRPr lang="en-US"/>
    </a:p>
  </c:tx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4088910761154855"/>
          <c:y val="3.0245938023360865E-2"/>
          <c:w val="0.82477621937882883"/>
          <c:h val="0.82349438281757625"/>
        </c:manualLayout>
      </c:layout>
      <c:barChart>
        <c:barDir val="col"/>
        <c:grouping val="clustered"/>
        <c:ser>
          <c:idx val="2"/>
          <c:order val="0"/>
          <c:tx>
            <c:v>High Case</c:v>
          </c:tx>
          <c:spPr>
            <a:pattFill prst="ltHorz">
              <a:fgClr>
                <a:schemeClr val="accent1"/>
              </a:fgClr>
              <a:bgClr>
                <a:schemeClr val="bg1"/>
              </a:bgClr>
            </a:pattFill>
            <a:ln>
              <a:solidFill>
                <a:schemeClr val="tx1"/>
              </a:solidFill>
            </a:ln>
            <a:effectLst/>
          </c:spPr>
          <c:val>
            <c:numRef>
              <c:f>'Market share based forecast'!$AR$23:$AR$58</c:f>
              <c:numCache>
                <c:formatCode>0</c:formatCode>
                <c:ptCount val="36"/>
                <c:pt idx="0">
                  <c:v>738.67584959444343</c:v>
                </c:pt>
                <c:pt idx="1">
                  <c:v>801.79578012818695</c:v>
                </c:pt>
                <c:pt idx="2">
                  <c:v>1437.798651056856</c:v>
                </c:pt>
                <c:pt idx="3">
                  <c:v>1561.8361362965813</c:v>
                </c:pt>
                <c:pt idx="4">
                  <c:v>2180.5371345672484</c:v>
                </c:pt>
                <c:pt idx="5">
                  <c:v>2358.5763695079145</c:v>
                </c:pt>
                <c:pt idx="6">
                  <c:v>3661.7717391286387</c:v>
                </c:pt>
                <c:pt idx="7">
                  <c:v>3931.8152064828187</c:v>
                </c:pt>
                <c:pt idx="8">
                  <c:v>4219.8052225904239</c:v>
                </c:pt>
                <c:pt idx="9">
                  <c:v>4526.9344791884905</c:v>
                </c:pt>
                <c:pt idx="10">
                  <c:v>4854.4749319215671</c:v>
                </c:pt>
                <c:pt idx="11">
                  <c:v>5203.7830680623747</c:v>
                </c:pt>
                <c:pt idx="12">
                  <c:v>5576.3055243148347</c:v>
                </c:pt>
                <c:pt idx="13">
                  <c:v>5973.5850779649063</c:v>
                </c:pt>
                <c:pt idx="14">
                  <c:v>6397.2670361914634</c:v>
                </c:pt>
                <c:pt idx="15">
                  <c:v>6849.1060499978466</c:v>
                </c:pt>
                <c:pt idx="16">
                  <c:v>7330.9733809837535</c:v>
                </c:pt>
                <c:pt idx="17">
                  <c:v>7844.8646510523549</c:v>
                </c:pt>
                <c:pt idx="18">
                  <c:v>8392.908107147141</c:v>
                </c:pt>
                <c:pt idx="19">
                  <c:v>8977.3734352470783</c:v>
                </c:pt>
                <c:pt idx="20">
                  <c:v>9600.6811601219124</c:v>
                </c:pt>
                <c:pt idx="21">
                  <c:v>10265.412669776459</c:v>
                </c:pt>
                <c:pt idx="22">
                  <c:v>10974.320906099627</c:v>
                </c:pt>
                <c:pt idx="23">
                  <c:v>11730.341765992358</c:v>
                </c:pt>
                <c:pt idx="24">
                  <c:v>12536.606260191858</c:v>
                </c:pt>
                <c:pt idx="25">
                  <c:v>13396.453480146838</c:v>
                </c:pt>
                <c:pt idx="26">
                  <c:v>14313.444426645608</c:v>
                </c:pt>
                <c:pt idx="27">
                  <c:v>15291.376757466775</c:v>
                </c:pt>
                <c:pt idx="28">
                  <c:v>16334.300515129675</c:v>
                </c:pt>
                <c:pt idx="29">
                  <c:v>17446.534899879316</c:v>
                </c:pt>
                <c:pt idx="30">
                  <c:v>18632.686157370656</c:v>
                </c:pt>
                <c:pt idx="31">
                  <c:v>19897.666655132376</c:v>
                </c:pt>
                <c:pt idx="32">
                  <c:v>21246.715226814296</c:v>
                </c:pt>
                <c:pt idx="33">
                  <c:v>22685.418868473116</c:v>
                </c:pt>
                <c:pt idx="34">
                  <c:v>24219.73587674927</c:v>
                </c:pt>
                <c:pt idx="35">
                  <c:v>25856.020524761439</c:v>
                </c:pt>
              </c:numCache>
            </c:numRef>
          </c:val>
          <c:extLst xmlns:c16r2="http://schemas.microsoft.com/office/drawing/2015/06/chart">
            <c:ext xmlns:c16="http://schemas.microsoft.com/office/drawing/2014/chart" uri="{C3380CC4-5D6E-409C-BE32-E72D297353CC}">
              <c16:uniqueId val="{00000000-5A8D-48B2-81C2-EB4A2DEDFD17}"/>
            </c:ext>
          </c:extLst>
        </c:ser>
        <c:ser>
          <c:idx val="0"/>
          <c:order val="1"/>
          <c:tx>
            <c:v>Base Case</c:v>
          </c:tx>
          <c:spPr>
            <a:solidFill>
              <a:schemeClr val="accent4">
                <a:lumMod val="50000"/>
              </a:schemeClr>
            </a:solidFill>
            <a:ln w="9525">
              <a:solidFill>
                <a:sysClr val="windowText" lastClr="000000"/>
              </a:solidFill>
            </a:ln>
            <a:effectLst/>
          </c:spPr>
          <c:cat>
            <c:numRef>
              <c:f>'Market share based forecast'!$AP$23:$AP$58</c:f>
              <c:numCache>
                <c:formatCode>0_);\(0\)</c:formatCode>
                <c:ptCount val="36"/>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numCache>
            </c:numRef>
          </c:cat>
          <c:val>
            <c:numRef>
              <c:f>'Market share based forecast'!$AQ$23:$AQ$58</c:f>
              <c:numCache>
                <c:formatCode>0</c:formatCode>
                <c:ptCount val="36"/>
                <c:pt idx="0">
                  <c:v>691.24183126493892</c:v>
                </c:pt>
                <c:pt idx="1">
                  <c:v>746.28535263057472</c:v>
                </c:pt>
                <c:pt idx="2">
                  <c:v>1110.9576804824981</c:v>
                </c:pt>
                <c:pt idx="3">
                  <c:v>1200.5997597379805</c:v>
                </c:pt>
                <c:pt idx="4">
                  <c:v>1651.0648279350758</c:v>
                </c:pt>
                <c:pt idx="5">
                  <c:v>1776.9446636450405</c:v>
                </c:pt>
                <c:pt idx="6">
                  <c:v>2579.2317764987752</c:v>
                </c:pt>
                <c:pt idx="7">
                  <c:v>2755.7750840124131</c:v>
                </c:pt>
                <c:pt idx="8">
                  <c:v>2943.1683901192237</c:v>
                </c:pt>
                <c:pt idx="9">
                  <c:v>3142.0785140327475</c:v>
                </c:pt>
                <c:pt idx="10">
                  <c:v>3353.2132563417522</c:v>
                </c:pt>
                <c:pt idx="11">
                  <c:v>3577.3239176435841</c:v>
                </c:pt>
                <c:pt idx="12">
                  <c:v>3815.2079719676881</c:v>
                </c:pt>
                <c:pt idx="13">
                  <c:v>4067.7119045024633</c:v>
                </c:pt>
                <c:pt idx="14">
                  <c:v>4335.7342237229504</c:v>
                </c:pt>
                <c:pt idx="15">
                  <c:v>4620.2286586380887</c:v>
                </c:pt>
                <c:pt idx="16">
                  <c:v>4922.2075525342361</c:v>
                </c:pt>
                <c:pt idx="17">
                  <c:v>5242.7454652914703</c:v>
                </c:pt>
                <c:pt idx="18">
                  <c:v>5582.9829970909304</c:v>
                </c:pt>
                <c:pt idx="19">
                  <c:v>5944.1308471197208</c:v>
                </c:pt>
                <c:pt idx="20">
                  <c:v>6327.4741217155824</c:v>
                </c:pt>
                <c:pt idx="21">
                  <c:v>6734.3769072815521</c:v>
                </c:pt>
                <c:pt idx="22">
                  <c:v>7166.2871242428391</c:v>
                </c:pt>
                <c:pt idx="23">
                  <c:v>7624.741679318131</c:v>
                </c:pt>
                <c:pt idx="24">
                  <c:v>8111.3719344392493</c:v>
                </c:pt>
                <c:pt idx="25">
                  <c:v>8627.909511779586</c:v>
                </c:pt>
                <c:pt idx="26">
                  <c:v>9176.1924555481128</c:v>
                </c:pt>
                <c:pt idx="27">
                  <c:v>9758.1717724747668</c:v>
                </c:pt>
                <c:pt idx="28">
                  <c:v>10375.918374261078</c:v>
                </c:pt>
                <c:pt idx="29">
                  <c:v>11031.630446700021</c:v>
                </c:pt>
                <c:pt idx="30">
                  <c:v>11727.641271686874</c:v>
                </c:pt>
                <c:pt idx="31">
                  <c:v>12466.427529955767</c:v>
                </c:pt>
                <c:pt idx="32">
                  <c:v>13250.618114085362</c:v>
                </c:pt>
                <c:pt idx="33">
                  <c:v>14083.003483134416</c:v>
                </c:pt>
                <c:pt idx="34">
                  <c:v>14966.54559219447</c:v>
                </c:pt>
                <c:pt idx="35">
                  <c:v>15904.388432193129</c:v>
                </c:pt>
              </c:numCache>
            </c:numRef>
          </c:val>
          <c:extLst xmlns:c16r2="http://schemas.microsoft.com/office/drawing/2015/06/chart">
            <c:ext xmlns:c16="http://schemas.microsoft.com/office/drawing/2014/chart" uri="{C3380CC4-5D6E-409C-BE32-E72D297353CC}">
              <c16:uniqueId val="{00000001-5A8D-48B2-81C2-EB4A2DEDFD17}"/>
            </c:ext>
          </c:extLst>
        </c:ser>
        <c:ser>
          <c:idx val="1"/>
          <c:order val="2"/>
          <c:tx>
            <c:v>low Case</c:v>
          </c:tx>
          <c:spPr>
            <a:noFill/>
            <a:ln w="15875">
              <a:solidFill>
                <a:schemeClr val="tx1"/>
              </a:solidFill>
            </a:ln>
            <a:effectLst/>
          </c:spPr>
          <c:val>
            <c:numRef>
              <c:f>'Market share based forecast'!$AS$23:$AS$58</c:f>
              <c:numCache>
                <c:formatCode>0</c:formatCode>
                <c:ptCount val="36"/>
                <c:pt idx="0">
                  <c:v>644.28845037413816</c:v>
                </c:pt>
                <c:pt idx="1">
                  <c:v>691.83729943542744</c:v>
                </c:pt>
                <c:pt idx="2">
                  <c:v>843.9502431044192</c:v>
                </c:pt>
                <c:pt idx="3">
                  <c:v>907.32098560862653</c:v>
                </c:pt>
                <c:pt idx="4">
                  <c:v>1089.894585244168</c:v>
                </c:pt>
                <c:pt idx="5">
                  <c:v>1167.0670853497993</c:v>
                </c:pt>
                <c:pt idx="6">
                  <c:v>1568.883117290012</c:v>
                </c:pt>
                <c:pt idx="7">
                  <c:v>1667.9098986517581</c:v>
                </c:pt>
                <c:pt idx="8">
                  <c:v>1772.5275340356238</c:v>
                </c:pt>
                <c:pt idx="9">
                  <c:v>1883.051671877992</c:v>
                </c:pt>
                <c:pt idx="10">
                  <c:v>1999.8157814946667</c:v>
                </c:pt>
                <c:pt idx="11">
                  <c:v>2123.1721592120762</c:v>
                </c:pt>
                <c:pt idx="12">
                  <c:v>2253.4929913026544</c:v>
                </c:pt>
                <c:pt idx="13">
                  <c:v>2391.1714769314117</c:v>
                </c:pt>
                <c:pt idx="14">
                  <c:v>2536.6230145017862</c:v>
                </c:pt>
                <c:pt idx="15">
                  <c:v>2690.2864549803094</c:v>
                </c:pt>
                <c:pt idx="16">
                  <c:v>2852.6254259813732</c:v>
                </c:pt>
                <c:pt idx="17">
                  <c:v>3024.1297306072142</c:v>
                </c:pt>
                <c:pt idx="18">
                  <c:v>3205.3168252636187</c:v>
                </c:pt>
                <c:pt idx="19">
                  <c:v>3396.7333809101392</c:v>
                </c:pt>
                <c:pt idx="20">
                  <c:v>3598.9569324553522</c:v>
                </c:pt>
                <c:pt idx="21">
                  <c:v>3812.5976212736978</c:v>
                </c:pt>
                <c:pt idx="22">
                  <c:v>4038.3000361013555</c:v>
                </c:pt>
                <c:pt idx="23">
                  <c:v>4276.7451578653472</c:v>
                </c:pt>
                <c:pt idx="24">
                  <c:v>4528.6524143139031</c:v>
                </c:pt>
                <c:pt idx="25">
                  <c:v>4794.7818506470085</c:v>
                </c:pt>
                <c:pt idx="26">
                  <c:v>5075.9364226966245</c:v>
                </c:pt>
                <c:pt idx="27">
                  <c:v>5372.9644195750234</c:v>
                </c:pt>
                <c:pt idx="28">
                  <c:v>5686.7620231011797</c:v>
                </c:pt>
                <c:pt idx="29">
                  <c:v>6018.2760117271991</c:v>
                </c:pt>
                <c:pt idx="30">
                  <c:v>6368.5066171230783</c:v>
                </c:pt>
                <c:pt idx="31">
                  <c:v>6738.5105420383979</c:v>
                </c:pt>
                <c:pt idx="32">
                  <c:v>7129.4041485465868</c:v>
                </c:pt>
                <c:pt idx="33">
                  <c:v>7542.3668262910242</c:v>
                </c:pt>
                <c:pt idx="34">
                  <c:v>7978.6445508955394</c:v>
                </c:pt>
                <c:pt idx="35">
                  <c:v>8439.5536432757817</c:v>
                </c:pt>
              </c:numCache>
            </c:numRef>
          </c:val>
          <c:extLst xmlns:c16r2="http://schemas.microsoft.com/office/drawing/2015/06/chart">
            <c:ext xmlns:c16="http://schemas.microsoft.com/office/drawing/2014/chart" uri="{C3380CC4-5D6E-409C-BE32-E72D297353CC}">
              <c16:uniqueId val="{00000002-5A8D-48B2-81C2-EB4A2DEDFD17}"/>
            </c:ext>
          </c:extLst>
        </c:ser>
        <c:axId val="112224512"/>
        <c:axId val="112234880"/>
      </c:barChart>
      <c:dateAx>
        <c:axId val="112224512"/>
        <c:scaling>
          <c:orientation val="minMax"/>
        </c:scaling>
        <c:axPos val="b"/>
        <c:majorGridlines>
          <c:spPr>
            <a:ln w="9525" cap="flat" cmpd="sng" algn="ctr">
              <a:noFill/>
              <a:round/>
            </a:ln>
            <a:effectLst/>
          </c:spPr>
        </c:majorGridlines>
        <c:title>
          <c:tx>
            <c:rich>
              <a:bodyPr rot="0" spcFirstLastPara="1" vertOverflow="ellipsis" vert="horz" wrap="square" anchor="ctr" anchorCtr="1"/>
              <a:lstStyle/>
              <a:p>
                <a:pPr>
                  <a:defRPr sz="2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r>
                  <a:rPr lang="en-US" sz="2000"/>
                  <a:t>Year</a:t>
                </a:r>
              </a:p>
            </c:rich>
          </c:tx>
          <c:layout>
            <c:manualLayout>
              <c:xMode val="edge"/>
              <c:yMode val="edge"/>
              <c:x val="0.53182238282866057"/>
              <c:y val="0.93116428283667119"/>
            </c:manualLayout>
          </c:layout>
          <c:spPr>
            <a:noFill/>
            <a:ln>
              <a:noFill/>
            </a:ln>
            <a:effectLst/>
          </c:spPr>
        </c:title>
        <c:numFmt formatCode="0_);\(0\)" sourceLinked="1"/>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US"/>
          </a:p>
        </c:txPr>
        <c:crossAx val="112234880"/>
        <c:crosses val="autoZero"/>
        <c:lblOffset val="100"/>
        <c:baseTimeUnit val="days"/>
        <c:majorUnit val="5"/>
        <c:majorTimeUnit val="days"/>
        <c:minorUnit val="5"/>
      </c:dateAx>
      <c:valAx>
        <c:axId val="112234880"/>
        <c:scaling>
          <c:orientation val="minMax"/>
        </c:scaling>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r>
                  <a:rPr lang="en-US" sz="1600"/>
                  <a:t>No. of Cargo Vessel</a:t>
                </a:r>
              </a:p>
            </c:rich>
          </c:tx>
          <c:layout>
            <c:manualLayout>
              <c:xMode val="edge"/>
              <c:yMode val="edge"/>
              <c:x val="1.2500000000000001E-2"/>
              <c:y val="0.29498550962379738"/>
            </c:manualLayout>
          </c:layout>
          <c:spPr>
            <a:noFill/>
            <a:ln>
              <a:noFill/>
            </a:ln>
            <a:effectLst/>
          </c:spPr>
        </c:title>
        <c:numFmt formatCode="0" sourceLinked="1"/>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US"/>
          </a:p>
        </c:txPr>
        <c:crossAx val="112224512"/>
        <c:crossesAt val="1"/>
        <c:crossBetween val="between"/>
      </c:valAx>
      <c:spPr>
        <a:noFill/>
        <a:ln>
          <a:solidFill>
            <a:sysClr val="windowText" lastClr="000000"/>
          </a:solidFill>
        </a:ln>
        <a:effectLst/>
      </c:spPr>
    </c:plotArea>
    <c:legend>
      <c:legendPos val="t"/>
      <c:layout>
        <c:manualLayout>
          <c:xMode val="edge"/>
          <c:yMode val="edge"/>
          <c:x val="0.19108185695538057"/>
          <c:y val="7.2916666666666796E-2"/>
          <c:w val="0.15866968503937043"/>
          <c:h val="0.24464632545931783"/>
        </c:manualLayout>
      </c:layout>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US"/>
        </a:p>
      </c:txPr>
    </c:legend>
    <c:plotVisOnly val="1"/>
    <c:dispBlanksAs val="gap"/>
  </c:chart>
  <c:spPr>
    <a:noFill/>
    <a:ln>
      <a:noFill/>
    </a:ln>
    <a:effectLst/>
  </c:spPr>
  <c:txPr>
    <a:bodyPr/>
    <a:lstStyle/>
    <a:p>
      <a:pPr>
        <a:defRPr sz="1100">
          <a:solidFill>
            <a:sysClr val="windowText" lastClr="000000"/>
          </a:solidFill>
          <a:latin typeface="Times New Roman" panose="02020603050405020304" pitchFamily="18" charset="0"/>
          <a:cs typeface="Times New Roman" panose="02020603050405020304" pitchFamily="18" charset="0"/>
        </a:defRPr>
      </a:pPr>
      <a:endParaRPr lang="en-US"/>
    </a:p>
  </c:txPr>
  <c:externalData r:id="rId1"/>
</c:chartSpace>
</file>

<file path=ppt/comments/comment1.xml><?xml version="1.0" encoding="utf-8"?>
<p:cmLst xmlns:a="http://schemas.openxmlformats.org/drawingml/2006/main" xmlns:r="http://schemas.openxmlformats.org/officeDocument/2006/relationships" xmlns:p="http://schemas.openxmlformats.org/presentationml/2006/main">
  <p:cm authorId="1" dt="2020-01-16T13:15:55.304" idx="2">
    <p:pos x="4649" y="401"/>
    <p:text>Projection for which year?</p:text>
    <p:extLst>
      <p:ext uri="{C676402C-5697-4E1C-873F-D02D1690AC5C}">
        <p15:threadingInfo xmlns="" xmlns:p15="http://schemas.microsoft.com/office/powerpoint/2012/main" timeZoneBias="-3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1-16T13:16:40.192" idx="3">
    <p:pos x="5488" y="134"/>
    <p:text>Projection for which year?</p:text>
    <p:extLst>
      <p:ext uri="{C676402C-5697-4E1C-873F-D02D1690AC5C}">
        <p15:threadingInfo xmlns="" xmlns:p15="http://schemas.microsoft.com/office/powerpoint/2012/main" timeZoneBias="-3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0-01-16T13:19:33.687" idx="4">
    <p:pos x="5425" y="335"/>
    <p:text>Many of these dates have passed. Recognizing that this is from the Feasibility Study, can we atleast mention in our presentation updated status?</p:text>
    <p:extLst>
      <p:ext uri="{C676402C-5697-4E1C-873F-D02D1690AC5C}">
        <p15:threadingInfo xmlns="" xmlns:p15="http://schemas.microsoft.com/office/powerpoint/2012/main" timeZoneBias="-36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0-01-16T13:23:56.712" idx="5">
    <p:pos x="5603" y="448"/>
    <p:text>Please mention whether the projections came true in 2019/20?</p:text>
    <p:extLst>
      <p:ext uri="{C676402C-5697-4E1C-873F-D02D1690AC5C}">
        <p15:threadingInfo xmlns="" xmlns:p15="http://schemas.microsoft.com/office/powerpoint/2012/main" timeZoneBias="-360"/>
      </p:ext>
    </p:extLst>
  </p:cm>
</p:cmLst>
</file>

<file path=ppt/drawings/_rels/vmlDrawing1.v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3.png"/></Relationships>
</file>

<file path=ppt/drawings/drawing1.xml><?xml version="1.0" encoding="utf-8"?>
<c:userShapes xmlns:c="http://schemas.openxmlformats.org/drawingml/2006/chart">
  <cdr:relSizeAnchor xmlns:cdr="http://schemas.openxmlformats.org/drawingml/2006/chartDrawing">
    <cdr:from>
      <cdr:x>0.30172</cdr:x>
      <cdr:y>0.56979</cdr:y>
    </cdr:from>
    <cdr:to>
      <cdr:x>0.30295</cdr:x>
      <cdr:y>0.7078</cdr:y>
    </cdr:to>
    <cdr:cxnSp macro="">
      <cdr:nvCxnSpPr>
        <cdr:cNvPr id="2" name="Straight Arrow Connector 1">
          <a:extLst xmlns:a="http://schemas.openxmlformats.org/drawingml/2006/main">
            <a:ext uri="{FF2B5EF4-FFF2-40B4-BE49-F238E27FC236}">
              <a16:creationId xmlns="" xmlns:a16="http://schemas.microsoft.com/office/drawing/2014/main" id="{FFB4B77F-BB0C-4C5A-B034-6123A89F50CE}"/>
            </a:ext>
          </a:extLst>
        </cdr:cNvPr>
        <cdr:cNvCxnSpPr/>
      </cdr:nvCxnSpPr>
      <cdr:spPr>
        <a:xfrm xmlns:a="http://schemas.openxmlformats.org/drawingml/2006/main">
          <a:off x="1712120" y="2384597"/>
          <a:ext cx="6979" cy="577576"/>
        </a:xfrm>
        <a:prstGeom xmlns:a="http://schemas.openxmlformats.org/drawingml/2006/main" prst="straightConnector1">
          <a:avLst/>
        </a:prstGeom>
        <a:ln xmlns:a="http://schemas.openxmlformats.org/drawingml/2006/main" w="19050">
          <a:solidFill>
            <a:sysClr val="windowText" lastClr="000000"/>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0.23458</cdr:x>
      <cdr:y>0.43229</cdr:y>
    </cdr:from>
    <cdr:to>
      <cdr:x>0.51658</cdr:x>
      <cdr:y>0.57515</cdr:y>
    </cdr:to>
    <cdr:sp macro="" textlink="">
      <cdr:nvSpPr>
        <cdr:cNvPr id="3" name="TextBox 9"/>
        <cdr:cNvSpPr txBox="1"/>
      </cdr:nvSpPr>
      <cdr:spPr>
        <a:xfrm xmlns:a="http://schemas.openxmlformats.org/drawingml/2006/main">
          <a:off x="1331120" y="1809130"/>
          <a:ext cx="1600200" cy="597874"/>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1600" dirty="0">
              <a:latin typeface="Times New Roman" panose="02020603050405020304" pitchFamily="18" charset="0"/>
              <a:cs typeface="Times New Roman" panose="02020603050405020304" pitchFamily="18" charset="0"/>
            </a:rPr>
            <a:t>Impact of Padma Bridge</a:t>
          </a:r>
        </a:p>
      </cdr:txBody>
    </cdr:sp>
  </cdr:relSizeAnchor>
</c:userShapes>
</file>

<file path=ppt/drawings/drawing2.xml><?xml version="1.0" encoding="utf-8"?>
<c:userShapes xmlns:c="http://schemas.openxmlformats.org/drawingml/2006/chart">
  <cdr:relSizeAnchor xmlns:cdr="http://schemas.openxmlformats.org/drawingml/2006/chartDrawing">
    <cdr:from>
      <cdr:x>0.14995</cdr:x>
      <cdr:y>0.46328</cdr:y>
    </cdr:from>
    <cdr:to>
      <cdr:x>0.42679</cdr:x>
      <cdr:y>0.59424</cdr:y>
    </cdr:to>
    <cdr:sp macro="" textlink="">
      <cdr:nvSpPr>
        <cdr:cNvPr id="2" name="TextBox 9"/>
        <cdr:cNvSpPr txBox="1"/>
      </cdr:nvSpPr>
      <cdr:spPr>
        <a:xfrm xmlns:a="http://schemas.openxmlformats.org/drawingml/2006/main">
          <a:off x="990600" y="2115518"/>
          <a:ext cx="1828800" cy="598009"/>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1400" dirty="0">
              <a:solidFill>
                <a:schemeClr val="bg2">
                  <a:lumMod val="10000"/>
                </a:schemeClr>
              </a:solidFill>
              <a:latin typeface="Times New Roman" panose="02020603050405020304" pitchFamily="18" charset="0"/>
              <a:cs typeface="Times New Roman" panose="02020603050405020304" pitchFamily="18" charset="0"/>
            </a:rPr>
            <a:t>Impact of Padma Bridge</a:t>
          </a:r>
        </a:p>
      </cdr:txBody>
    </cdr:sp>
  </cdr:relSizeAnchor>
  <cdr:relSizeAnchor xmlns:cdr="http://schemas.openxmlformats.org/drawingml/2006/chartDrawing">
    <cdr:from>
      <cdr:x>0.27684</cdr:x>
      <cdr:y>0.58073</cdr:y>
    </cdr:from>
    <cdr:to>
      <cdr:x>0.27809</cdr:x>
      <cdr:y>0.70725</cdr:y>
    </cdr:to>
    <cdr:cxnSp macro="">
      <cdr:nvCxnSpPr>
        <cdr:cNvPr id="3" name="Straight Arrow Connector 2">
          <a:extLst xmlns:a="http://schemas.openxmlformats.org/drawingml/2006/main">
            <a:ext uri="{FF2B5EF4-FFF2-40B4-BE49-F238E27FC236}">
              <a16:creationId xmlns="" xmlns:a16="http://schemas.microsoft.com/office/drawing/2014/main" id="{C704B66D-09FE-4F07-8CFB-43ABB6B46352}"/>
            </a:ext>
          </a:extLst>
        </cdr:cNvPr>
        <cdr:cNvCxnSpPr/>
      </cdr:nvCxnSpPr>
      <cdr:spPr>
        <a:xfrm xmlns:a="http://schemas.openxmlformats.org/drawingml/2006/main">
          <a:off x="1828800" y="2651821"/>
          <a:ext cx="8258" cy="577734"/>
        </a:xfrm>
        <a:prstGeom xmlns:a="http://schemas.openxmlformats.org/drawingml/2006/main" prst="straightConnector1">
          <a:avLst/>
        </a:prstGeom>
        <a:ln xmlns:a="http://schemas.openxmlformats.org/drawingml/2006/main" w="28575">
          <a:solidFill>
            <a:sysClr val="windowText" lastClr="000000"/>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919" cy="33988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5624599" y="0"/>
            <a:ext cx="4302919" cy="339884"/>
          </a:xfrm>
          <a:prstGeom prst="rect">
            <a:avLst/>
          </a:prstGeom>
        </p:spPr>
        <p:txBody>
          <a:bodyPr vert="horz" lIns="93177" tIns="46589" rIns="93177" bIns="46589" rtlCol="0"/>
          <a:lstStyle>
            <a:lvl1pPr algn="r">
              <a:defRPr sz="1200"/>
            </a:lvl1pPr>
          </a:lstStyle>
          <a:p>
            <a:fld id="{BBC0D546-4069-4645-9775-3F68D22E6BB9}" type="datetimeFigureOut">
              <a:rPr lang="en-US" smtClean="0"/>
              <a:pPr/>
              <a:t>1/19/2020</a:t>
            </a:fld>
            <a:endParaRPr lang="en-US"/>
          </a:p>
        </p:txBody>
      </p:sp>
      <p:sp>
        <p:nvSpPr>
          <p:cNvPr id="4" name="Footer Placeholder 3"/>
          <p:cNvSpPr>
            <a:spLocks noGrp="1"/>
          </p:cNvSpPr>
          <p:nvPr>
            <p:ph type="ftr" sz="quarter" idx="2"/>
          </p:nvPr>
        </p:nvSpPr>
        <p:spPr>
          <a:xfrm>
            <a:off x="1" y="6456612"/>
            <a:ext cx="4302919" cy="339884"/>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5624599" y="6456612"/>
            <a:ext cx="4302919" cy="339884"/>
          </a:xfrm>
          <a:prstGeom prst="rect">
            <a:avLst/>
          </a:prstGeom>
        </p:spPr>
        <p:txBody>
          <a:bodyPr vert="horz" lIns="93177" tIns="46589" rIns="93177" bIns="46589" rtlCol="0" anchor="b"/>
          <a:lstStyle>
            <a:lvl1pPr algn="r">
              <a:defRPr sz="1200"/>
            </a:lvl1pPr>
          </a:lstStyle>
          <a:p>
            <a:fld id="{46C8A1FE-CC79-4B57-9034-B45569CFC111}" type="slidenum">
              <a:rPr lang="en-US" smtClean="0"/>
              <a:pPr/>
              <a:t>‹#›</a:t>
            </a:fld>
            <a:endParaRPr lang="en-US"/>
          </a:p>
        </p:txBody>
      </p:sp>
    </p:spTree>
    <p:extLst>
      <p:ext uri="{BB962C8B-B14F-4D97-AF65-F5344CB8AC3E}">
        <p14:creationId xmlns="" xmlns:p14="http://schemas.microsoft.com/office/powerpoint/2010/main" val="1137540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919" cy="33988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5624599" y="0"/>
            <a:ext cx="4302919" cy="339884"/>
          </a:xfrm>
          <a:prstGeom prst="rect">
            <a:avLst/>
          </a:prstGeom>
        </p:spPr>
        <p:txBody>
          <a:bodyPr vert="horz" lIns="93177" tIns="46589" rIns="93177" bIns="46589" rtlCol="0"/>
          <a:lstStyle>
            <a:lvl1pPr algn="r">
              <a:defRPr sz="1200"/>
            </a:lvl1pPr>
          </a:lstStyle>
          <a:p>
            <a:fld id="{D5A35EF1-E7D4-49A4-B158-97E18788B502}" type="datetimeFigureOut">
              <a:rPr lang="en-US" smtClean="0"/>
              <a:pPr/>
              <a:t>1/19/2020</a:t>
            </a:fld>
            <a:endParaRPr lang="en-US"/>
          </a:p>
        </p:txBody>
      </p:sp>
      <p:sp>
        <p:nvSpPr>
          <p:cNvPr id="4" name="Slide Image Placeholder 3"/>
          <p:cNvSpPr>
            <a:spLocks noGrp="1" noRot="1" noChangeAspect="1"/>
          </p:cNvSpPr>
          <p:nvPr>
            <p:ph type="sldImg" idx="2"/>
          </p:nvPr>
        </p:nvSpPr>
        <p:spPr>
          <a:xfrm>
            <a:off x="3265488" y="509588"/>
            <a:ext cx="3398837" cy="2549525"/>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992982" y="3228895"/>
            <a:ext cx="7943850" cy="3058954"/>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6456612"/>
            <a:ext cx="4302919" cy="339884"/>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5624599" y="6456612"/>
            <a:ext cx="4302919" cy="339884"/>
          </a:xfrm>
          <a:prstGeom prst="rect">
            <a:avLst/>
          </a:prstGeom>
        </p:spPr>
        <p:txBody>
          <a:bodyPr vert="horz" lIns="93177" tIns="46589" rIns="93177" bIns="46589" rtlCol="0" anchor="b"/>
          <a:lstStyle>
            <a:lvl1pPr algn="r">
              <a:defRPr sz="1200"/>
            </a:lvl1pPr>
          </a:lstStyle>
          <a:p>
            <a:fld id="{4846A7CC-4008-47BC-AD48-0777DF45784B}" type="slidenum">
              <a:rPr lang="en-US" smtClean="0"/>
              <a:pPr/>
              <a:t>‹#›</a:t>
            </a:fld>
            <a:endParaRPr lang="en-US"/>
          </a:p>
        </p:txBody>
      </p:sp>
    </p:spTree>
    <p:extLst>
      <p:ext uri="{BB962C8B-B14F-4D97-AF65-F5344CB8AC3E}">
        <p14:creationId xmlns="" xmlns:p14="http://schemas.microsoft.com/office/powerpoint/2010/main" val="4248749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4846A7CC-4008-47BC-AD48-0777DF45784B}" type="slidenum">
              <a:rPr lang="en-US" smtClean="0"/>
              <a:pPr/>
              <a:t>1</a:t>
            </a:fld>
            <a:endParaRPr lang="en-US"/>
          </a:p>
        </p:txBody>
      </p:sp>
    </p:spTree>
    <p:extLst>
      <p:ext uri="{BB962C8B-B14F-4D97-AF65-F5344CB8AC3E}">
        <p14:creationId xmlns="" xmlns:p14="http://schemas.microsoft.com/office/powerpoint/2010/main" val="2287631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a:latin typeface="Times New Roman" pitchFamily="18" charset="0"/>
                <a:cs typeface="Times New Roman" pitchFamily="18" charset="0"/>
              </a:rPr>
              <a:t>The forecast of the container throughput at the Mongla Port looks at a period of 30 years, i.e. until 2045 and differentiates between three scenarios</a:t>
            </a:r>
            <a:r>
              <a:rPr lang="en-US" b="1" dirty="0">
                <a:latin typeface="Times New Roman" pitchFamily="18" charset="0"/>
                <a:cs typeface="Times New Roman" pitchFamily="18" charset="0"/>
              </a:rPr>
              <a:t>: Base, High and Low Case</a:t>
            </a:r>
            <a:r>
              <a:rPr lang="en-US" dirty="0">
                <a:latin typeface="Times New Roman" pitchFamily="18" charset="0"/>
                <a:cs typeface="Times New Roman" pitchFamily="18" charset="0"/>
              </a:rPr>
              <a:t>. The forecasts are based on the following steps:</a:t>
            </a:r>
          </a:p>
        </p:txBody>
      </p:sp>
      <p:sp>
        <p:nvSpPr>
          <p:cNvPr id="4" name="Slide Number Placeholder 3"/>
          <p:cNvSpPr>
            <a:spLocks noGrp="1"/>
          </p:cNvSpPr>
          <p:nvPr>
            <p:ph type="sldNum" sz="quarter" idx="10"/>
          </p:nvPr>
        </p:nvSpPr>
        <p:spPr/>
        <p:txBody>
          <a:bodyPr/>
          <a:lstStyle/>
          <a:p>
            <a:fld id="{4846A7CC-4008-47BC-AD48-0777DF45784B}" type="slidenum">
              <a:rPr lang="en-US" smtClean="0"/>
              <a:pPr/>
              <a:t>18</a:t>
            </a:fld>
            <a:endParaRPr lang="en-US"/>
          </a:p>
        </p:txBody>
      </p:sp>
    </p:spTree>
    <p:extLst>
      <p:ext uri="{BB962C8B-B14F-4D97-AF65-F5344CB8AC3E}">
        <p14:creationId xmlns="" xmlns:p14="http://schemas.microsoft.com/office/powerpoint/2010/main" val="3777692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correlation</a:t>
            </a:r>
            <a:r>
              <a:rPr lang="en-US" baseline="0" dirty="0"/>
              <a:t> between GDP and tonnage at MP is very poor. Therefore, </a:t>
            </a:r>
            <a:r>
              <a:rPr lang="en-US" dirty="0"/>
              <a:t>We</a:t>
            </a:r>
            <a:r>
              <a:rPr lang="en-US" baseline="0" dirty="0"/>
              <a:t> make a relation between </a:t>
            </a:r>
            <a:r>
              <a:rPr lang="en-US" baseline="0" dirty="0" err="1"/>
              <a:t>betn</a:t>
            </a:r>
            <a:r>
              <a:rPr lang="en-US" baseline="0" dirty="0"/>
              <a:t> Total Tonnage of the country and GDP. Then according to the market share of MP, we forecast the </a:t>
            </a:r>
            <a:r>
              <a:rPr lang="en-US" baseline="0" dirty="0" err="1"/>
              <a:t>Tottange</a:t>
            </a:r>
            <a:r>
              <a:rPr lang="en-US" baseline="0" dirty="0"/>
              <a:t> at MP with GDP</a:t>
            </a:r>
            <a:endParaRPr lang="en-US" dirty="0"/>
          </a:p>
        </p:txBody>
      </p:sp>
      <p:sp>
        <p:nvSpPr>
          <p:cNvPr id="4" name="Slide Number Placeholder 3"/>
          <p:cNvSpPr>
            <a:spLocks noGrp="1"/>
          </p:cNvSpPr>
          <p:nvPr>
            <p:ph type="sldNum" sz="quarter" idx="10"/>
          </p:nvPr>
        </p:nvSpPr>
        <p:spPr/>
        <p:txBody>
          <a:bodyPr/>
          <a:lstStyle/>
          <a:p>
            <a:fld id="{4846A7CC-4008-47BC-AD48-0777DF45784B}" type="slidenum">
              <a:rPr lang="en-US" smtClean="0"/>
              <a:pPr/>
              <a:t>20</a:t>
            </a:fld>
            <a:endParaRPr lang="en-US"/>
          </a:p>
        </p:txBody>
      </p:sp>
    </p:spTree>
    <p:extLst>
      <p:ext uri="{BB962C8B-B14F-4D97-AF65-F5344CB8AC3E}">
        <p14:creationId xmlns="" xmlns:p14="http://schemas.microsoft.com/office/powerpoint/2010/main" val="4248627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846A7CC-4008-47BC-AD48-0777DF45784B}" type="slidenum">
              <a:rPr lang="en-US" smtClean="0"/>
              <a:pPr/>
              <a:t>25</a:t>
            </a:fld>
            <a:endParaRPr lang="en-US"/>
          </a:p>
        </p:txBody>
      </p:sp>
    </p:spTree>
    <p:extLst>
      <p:ext uri="{BB962C8B-B14F-4D97-AF65-F5344CB8AC3E}">
        <p14:creationId xmlns="" xmlns:p14="http://schemas.microsoft.com/office/powerpoint/2010/main" val="1519151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4846A7CC-4008-47BC-AD48-0777DF45784B}" type="slidenum">
              <a:rPr lang="en-US" smtClean="0"/>
              <a:pPr/>
              <a:t>29</a:t>
            </a:fld>
            <a:endParaRPr lang="en-US"/>
          </a:p>
        </p:txBody>
      </p:sp>
    </p:spTree>
    <p:extLst>
      <p:ext uri="{BB962C8B-B14F-4D97-AF65-F5344CB8AC3E}">
        <p14:creationId xmlns="" xmlns:p14="http://schemas.microsoft.com/office/powerpoint/2010/main" val="14710893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1"/>
          <p:cNvSpPr>
            <a:spLocks noGrp="1"/>
          </p:cNvSpPr>
          <p:nvPr>
            <p:ph type="ctrTitle"/>
          </p:nvPr>
        </p:nvSpPr>
        <p:spPr>
          <a:xfrm>
            <a:off x="1216152" y="1267485"/>
            <a:ext cx="7235981" cy="5133316"/>
          </a:xfrm>
        </p:spPr>
        <p:txBody>
          <a:bodyPr/>
          <a:lstStyle>
            <a:lvl1pPr>
              <a:defRPr sz="11500"/>
            </a:lvl1pPr>
          </a:lstStyle>
          <a:p>
            <a:r>
              <a:rPr lang="en-US"/>
              <a:t>Click to edit Master title style</a:t>
            </a:r>
            <a:endParaRPr lang="en-US" dirty="0"/>
          </a:p>
        </p:txBody>
      </p:sp>
      <p:sp>
        <p:nvSpPr>
          <p:cNvPr id="3" name="Subtitle 2"/>
          <p:cNvSpPr>
            <a:spLocks noGrp="1"/>
          </p:cNvSpPr>
          <p:nvPr>
            <p:ph type="subTitle" idx="1"/>
          </p:nvPr>
        </p:nvSpPr>
        <p:spPr>
          <a:xfrm>
            <a:off x="1216151"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B90EB6C-E685-48CF-B80E-B2B4BAB7E38D}" type="datetime1">
              <a:rPr lang="en-US" smtClean="0"/>
              <a:pPr/>
              <a:t>1/19/2020</a:t>
            </a:fld>
            <a:endParaRPr lang="en-US"/>
          </a:p>
        </p:txBody>
      </p:sp>
      <p:sp>
        <p:nvSpPr>
          <p:cNvPr id="5" name="Footer Placeholder 4"/>
          <p:cNvSpPr>
            <a:spLocks noGrp="1"/>
          </p:cNvSpPr>
          <p:nvPr>
            <p:ph type="ftr" sz="quarter" idx="11"/>
          </p:nvPr>
        </p:nvSpPr>
        <p:spPr/>
        <p:txBody>
          <a:bodyPr/>
          <a:lstStyle/>
          <a:p>
            <a:r>
              <a:rPr lang="en-US" dirty="0"/>
              <a:t>Feasibility Studies for MCT &amp; CDY</a:t>
            </a:r>
          </a:p>
        </p:txBody>
      </p:sp>
      <p:sp>
        <p:nvSpPr>
          <p:cNvPr id="6" name="Slide Number Placeholder 5"/>
          <p:cNvSpPr>
            <a:spLocks noGrp="1"/>
          </p:cNvSpPr>
          <p:nvPr>
            <p:ph type="sldNum" sz="quarter" idx="12"/>
          </p:nvPr>
        </p:nvSpPr>
        <p:spPr>
          <a:xfrm>
            <a:off x="8150469" y="236415"/>
            <a:ext cx="785301" cy="365125"/>
          </a:xfrm>
        </p:spPr>
        <p:txBody>
          <a:bodyPr/>
          <a:lstStyle>
            <a:lvl1pPr>
              <a:defRPr sz="1400"/>
            </a:lvl1pPr>
          </a:lstStyle>
          <a:p>
            <a:fld id="{7102743F-2F66-4FC2-B0DD-4E9ECFD3E125}" type="slidenum">
              <a:rPr lang="en-US" smtClean="0"/>
              <a:pPr/>
              <a:t>‹#›</a:t>
            </a:fld>
            <a:endParaRPr lang="en-US"/>
          </a:p>
        </p:txBody>
      </p:sp>
      <p:grpSp>
        <p:nvGrpSpPr>
          <p:cNvPr id="7" name="Group 6"/>
          <p:cNvGrpSpPr/>
          <p:nvPr/>
        </p:nvGrpSpPr>
        <p:grpSpPr>
          <a:xfrm>
            <a:off x="7467600" y="209550"/>
            <a:ext cx="657226" cy="431800"/>
            <a:chOff x="7467600" y="209550"/>
            <a:chExt cx="657226" cy="431800"/>
          </a:xfrm>
          <a:solidFill>
            <a:schemeClr val="tx2">
              <a:lumMod val="60000"/>
              <a:lumOff val="40000"/>
            </a:schemeClr>
          </a:solidFill>
        </p:grpSpPr>
        <p:sp>
          <p:nvSpPr>
            <p:cNvPr id="8"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12" name="Picture 2">
            <a:extLst>
              <a:ext uri="{FF2B5EF4-FFF2-40B4-BE49-F238E27FC236}">
                <a16:creationId xmlns="" xmlns:a16="http://schemas.microsoft.com/office/drawing/2014/main" id="{1A998D19-124F-4B7A-9FE6-80D1464229CE}"/>
              </a:ext>
            </a:extLst>
          </p:cNvPr>
          <p:cNvPicPr>
            <a:picLocks noChangeAspect="1" noChangeArrowheads="1"/>
          </p:cNvPicPr>
          <p:nvPr userDrawn="1"/>
        </p:nvPicPr>
        <p:blipFill>
          <a:blip r:embed="rId2" cstate="print"/>
          <a:srcRect l="6505"/>
          <a:stretch>
            <a:fillRect/>
          </a:stretch>
        </p:blipFill>
        <p:spPr bwMode="auto">
          <a:xfrm>
            <a:off x="8387844" y="140331"/>
            <a:ext cx="712698" cy="71269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46841F5-C7DE-46D8-8736-692C1A7E1DD7}" type="datetime1">
              <a:rPr lang="en-US" smtClean="0"/>
              <a:pPr/>
              <a:t>1/19/2020</a:t>
            </a:fld>
            <a:endParaRPr lang="en-US"/>
          </a:p>
        </p:txBody>
      </p:sp>
      <p:sp>
        <p:nvSpPr>
          <p:cNvPr id="5" name="Footer Placeholder 4"/>
          <p:cNvSpPr>
            <a:spLocks noGrp="1"/>
          </p:cNvSpPr>
          <p:nvPr>
            <p:ph type="ftr" sz="quarter" idx="11"/>
          </p:nvPr>
        </p:nvSpPr>
        <p:spPr/>
        <p:txBody>
          <a:bodyPr/>
          <a:lstStyle/>
          <a:p>
            <a:r>
              <a:rPr lang="en-US"/>
              <a:t>Feasibility Studies for MCT &amp; CDY</a:t>
            </a:r>
          </a:p>
        </p:txBody>
      </p:sp>
      <p:sp>
        <p:nvSpPr>
          <p:cNvPr id="6" name="Slide Number Placeholder 5"/>
          <p:cNvSpPr>
            <a:spLocks noGrp="1"/>
          </p:cNvSpPr>
          <p:nvPr>
            <p:ph type="sldNum" sz="quarter" idx="12"/>
          </p:nvPr>
        </p:nvSpPr>
        <p:spPr/>
        <p:txBody>
          <a:bodyPr/>
          <a:lstStyle/>
          <a:p>
            <a:fld id="{7102743F-2F66-4FC2-B0DD-4E9ECFD3E12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E6CA982-CD3A-453E-9087-5E3E0EF747E7}" type="datetime1">
              <a:rPr lang="en-US" smtClean="0"/>
              <a:pPr/>
              <a:t>1/19/2020</a:t>
            </a:fld>
            <a:endParaRPr lang="en-US"/>
          </a:p>
        </p:txBody>
      </p:sp>
      <p:sp>
        <p:nvSpPr>
          <p:cNvPr id="5" name="Footer Placeholder 4"/>
          <p:cNvSpPr>
            <a:spLocks noGrp="1"/>
          </p:cNvSpPr>
          <p:nvPr>
            <p:ph type="ftr" sz="quarter" idx="11"/>
          </p:nvPr>
        </p:nvSpPr>
        <p:spPr/>
        <p:txBody>
          <a:bodyPr/>
          <a:lstStyle/>
          <a:p>
            <a:r>
              <a:rPr lang="en-US"/>
              <a:t>Feasibility Studies for MCT &amp; CDY</a:t>
            </a:r>
          </a:p>
        </p:txBody>
      </p:sp>
      <p:sp>
        <p:nvSpPr>
          <p:cNvPr id="6" name="Slide Number Placeholder 5"/>
          <p:cNvSpPr>
            <a:spLocks noGrp="1"/>
          </p:cNvSpPr>
          <p:nvPr>
            <p:ph type="sldNum" sz="quarter" idx="12"/>
          </p:nvPr>
        </p:nvSpPr>
        <p:spPr/>
        <p:txBody>
          <a:bodyPr/>
          <a:lstStyle/>
          <a:p>
            <a:fld id="{7102743F-2F66-4FC2-B0DD-4E9ECFD3E12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a:t>Click to edit Master title style</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9AE2453-E642-47A8-BA9A-4E09808D4768}" type="datetime1">
              <a:rPr lang="en-US" smtClean="0"/>
              <a:pPr/>
              <a:t>1/19/2020</a:t>
            </a:fld>
            <a:endParaRPr lang="en-US"/>
          </a:p>
        </p:txBody>
      </p:sp>
      <p:sp>
        <p:nvSpPr>
          <p:cNvPr id="10" name="Slide Number Placeholder 9"/>
          <p:cNvSpPr>
            <a:spLocks noGrp="1"/>
          </p:cNvSpPr>
          <p:nvPr>
            <p:ph type="sldNum" sz="quarter" idx="11"/>
          </p:nvPr>
        </p:nvSpPr>
        <p:spPr/>
        <p:txBody>
          <a:bodyPr/>
          <a:lstStyle/>
          <a:p>
            <a:fld id="{7102743F-2F66-4FC2-B0DD-4E9ECFD3E125}" type="slidenum">
              <a:rPr lang="en-US" smtClean="0"/>
              <a:pPr/>
              <a:t>‹#›</a:t>
            </a:fld>
            <a:endParaRPr lang="en-US" dirty="0"/>
          </a:p>
        </p:txBody>
      </p:sp>
      <p:sp>
        <p:nvSpPr>
          <p:cNvPr id="12" name="Footer Placeholder 11"/>
          <p:cNvSpPr>
            <a:spLocks noGrp="1"/>
          </p:cNvSpPr>
          <p:nvPr>
            <p:ph type="ftr" sz="quarter" idx="12"/>
          </p:nvPr>
        </p:nvSpPr>
        <p:spPr/>
        <p:txBody>
          <a:bodyPr/>
          <a:lstStyle/>
          <a:p>
            <a:r>
              <a:rPr lang="en-US"/>
              <a:t>Feasibility Studies for MCT &amp; CDY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3"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a:t>Click to edit Master title style</a:t>
            </a:r>
            <a:endParaRPr lang="en-US" dirty="0"/>
          </a:p>
        </p:txBody>
      </p:sp>
      <p:sp>
        <p:nvSpPr>
          <p:cNvPr id="19" name="Date Placeholder 18"/>
          <p:cNvSpPr>
            <a:spLocks noGrp="1"/>
          </p:cNvSpPr>
          <p:nvPr>
            <p:ph type="dt" sz="half" idx="10"/>
          </p:nvPr>
        </p:nvSpPr>
        <p:spPr/>
        <p:txBody>
          <a:bodyPr/>
          <a:lstStyle/>
          <a:p>
            <a:fld id="{9DD4A056-F241-459E-BB4D-5F78A414AC21}" type="datetime1">
              <a:rPr lang="en-US" smtClean="0"/>
              <a:pPr/>
              <a:t>1/19/2020</a:t>
            </a:fld>
            <a:endParaRPr lang="en-US"/>
          </a:p>
        </p:txBody>
      </p:sp>
      <p:sp>
        <p:nvSpPr>
          <p:cNvPr id="20" name="Slide Number Placeholder 19"/>
          <p:cNvSpPr>
            <a:spLocks noGrp="1"/>
          </p:cNvSpPr>
          <p:nvPr>
            <p:ph type="sldNum" sz="quarter" idx="11"/>
          </p:nvPr>
        </p:nvSpPr>
        <p:spPr/>
        <p:txBody>
          <a:bodyPr/>
          <a:lstStyle/>
          <a:p>
            <a:fld id="{7102743F-2F66-4FC2-B0DD-4E9ECFD3E125}" type="slidenum">
              <a:rPr lang="en-US" smtClean="0"/>
              <a:pPr/>
              <a:t>‹#›</a:t>
            </a:fld>
            <a:endParaRPr lang="en-US"/>
          </a:p>
        </p:txBody>
      </p:sp>
      <p:sp>
        <p:nvSpPr>
          <p:cNvPr id="21" name="Footer Placeholder 20"/>
          <p:cNvSpPr>
            <a:spLocks noGrp="1"/>
          </p:cNvSpPr>
          <p:nvPr>
            <p:ph type="ftr" sz="quarter" idx="12"/>
          </p:nvPr>
        </p:nvSpPr>
        <p:spPr/>
        <p:txBody>
          <a:bodyPr/>
          <a:lstStyle/>
          <a:p>
            <a:r>
              <a:rPr lang="en-US"/>
              <a:t>Feasibility Studies for MCT &amp; CDY</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5" name="Date Placeholder 4"/>
          <p:cNvSpPr>
            <a:spLocks noGrp="1"/>
          </p:cNvSpPr>
          <p:nvPr>
            <p:ph type="dt" sz="half" idx="10"/>
          </p:nvPr>
        </p:nvSpPr>
        <p:spPr/>
        <p:txBody>
          <a:bodyPr/>
          <a:lstStyle/>
          <a:p>
            <a:fld id="{83EBD1E9-4BAA-49E1-9C48-C7EA36B178BD}" type="datetime1">
              <a:rPr lang="en-US" smtClean="0"/>
              <a:pPr/>
              <a:t>1/19/2020</a:t>
            </a:fld>
            <a:endParaRPr lang="en-US"/>
          </a:p>
        </p:txBody>
      </p:sp>
      <p:sp>
        <p:nvSpPr>
          <p:cNvPr id="6" name="Footer Placeholder 5"/>
          <p:cNvSpPr>
            <a:spLocks noGrp="1"/>
          </p:cNvSpPr>
          <p:nvPr>
            <p:ph type="ftr" sz="quarter" idx="11"/>
          </p:nvPr>
        </p:nvSpPr>
        <p:spPr/>
        <p:txBody>
          <a:bodyPr/>
          <a:lstStyle/>
          <a:p>
            <a:r>
              <a:rPr lang="en-US"/>
              <a:t>Feasibility Studies for MCT &amp; CDY</a:t>
            </a:r>
          </a:p>
        </p:txBody>
      </p:sp>
      <p:sp>
        <p:nvSpPr>
          <p:cNvPr id="7" name="Slide Number Placeholder 6"/>
          <p:cNvSpPr>
            <a:spLocks noGrp="1"/>
          </p:cNvSpPr>
          <p:nvPr>
            <p:ph type="sldNum" sz="quarter" idx="12"/>
          </p:nvPr>
        </p:nvSpPr>
        <p:spPr/>
        <p:txBody>
          <a:bodyPr/>
          <a:lstStyle/>
          <a:p>
            <a:fld id="{7102743F-2F66-4FC2-B0DD-4E9ECFD3E125}" type="slidenum">
              <a:rPr lang="en-US" smtClean="0"/>
              <a:pPr/>
              <a:t>‹#›</a:t>
            </a:fld>
            <a:endParaRPr lang="en-US"/>
          </a:p>
        </p:txBody>
      </p:sp>
      <p:sp>
        <p:nvSpPr>
          <p:cNvPr id="9" name="Content Placeholder 8"/>
          <p:cNvSpPr>
            <a:spLocks noGrp="1"/>
          </p:cNvSpPr>
          <p:nvPr>
            <p:ph sz="quarter" idx="13"/>
          </p:nvPr>
        </p:nvSpPr>
        <p:spPr>
          <a:xfrm>
            <a:off x="1216152" y="841248"/>
            <a:ext cx="3730752" cy="43891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5102352" y="841248"/>
            <a:ext cx="3730752" cy="43891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19200" y="841248"/>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5105400" y="841248"/>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C63FD29D-A96F-43F8-A42F-AB5E5213D4E2}" type="datetime1">
              <a:rPr lang="en-US" smtClean="0"/>
              <a:pPr/>
              <a:t>1/19/2020</a:t>
            </a:fld>
            <a:endParaRPr lang="en-US"/>
          </a:p>
        </p:txBody>
      </p:sp>
      <p:sp>
        <p:nvSpPr>
          <p:cNvPr id="8" name="Footer Placeholder 7"/>
          <p:cNvSpPr>
            <a:spLocks noGrp="1"/>
          </p:cNvSpPr>
          <p:nvPr>
            <p:ph type="ftr" sz="quarter" idx="11"/>
          </p:nvPr>
        </p:nvSpPr>
        <p:spPr/>
        <p:txBody>
          <a:bodyPr/>
          <a:lstStyle/>
          <a:p>
            <a:r>
              <a:rPr lang="en-US"/>
              <a:t>Feasibility Studies for MCT &amp; CDY</a:t>
            </a:r>
          </a:p>
        </p:txBody>
      </p:sp>
      <p:sp>
        <p:nvSpPr>
          <p:cNvPr id="9" name="Slide Number Placeholder 8"/>
          <p:cNvSpPr>
            <a:spLocks noGrp="1"/>
          </p:cNvSpPr>
          <p:nvPr>
            <p:ph type="sldNum" sz="quarter" idx="12"/>
          </p:nvPr>
        </p:nvSpPr>
        <p:spPr/>
        <p:txBody>
          <a:bodyPr/>
          <a:lstStyle/>
          <a:p>
            <a:fld id="{7102743F-2F66-4FC2-B0DD-4E9ECFD3E125}" type="slidenum">
              <a:rPr lang="en-US" smtClean="0"/>
              <a:pPr/>
              <a:t>‹#›</a:t>
            </a:fld>
            <a:endParaRPr lang="en-US"/>
          </a:p>
        </p:txBody>
      </p:sp>
      <p:sp>
        <p:nvSpPr>
          <p:cNvPr id="11" name="Content Placeholder 10"/>
          <p:cNvSpPr>
            <a:spLocks noGrp="1"/>
          </p:cNvSpPr>
          <p:nvPr>
            <p:ph sz="quarter" idx="13"/>
          </p:nvPr>
        </p:nvSpPr>
        <p:spPr>
          <a:xfrm>
            <a:off x="1216152" y="1380744"/>
            <a:ext cx="3730752" cy="384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4"/>
          </p:nvPr>
        </p:nvSpPr>
        <p:spPr>
          <a:xfrm>
            <a:off x="5102352" y="1380743"/>
            <a:ext cx="3730752" cy="384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E01FD7-3B9A-4E6C-8D1F-6E08E32DDDDD}" type="datetime1">
              <a:rPr lang="en-US" smtClean="0"/>
              <a:pPr/>
              <a:t>1/19/2020</a:t>
            </a:fld>
            <a:endParaRPr lang="en-US"/>
          </a:p>
        </p:txBody>
      </p:sp>
      <p:sp>
        <p:nvSpPr>
          <p:cNvPr id="4" name="Footer Placeholder 3"/>
          <p:cNvSpPr>
            <a:spLocks noGrp="1"/>
          </p:cNvSpPr>
          <p:nvPr>
            <p:ph type="ftr" sz="quarter" idx="11"/>
          </p:nvPr>
        </p:nvSpPr>
        <p:spPr/>
        <p:txBody>
          <a:bodyPr/>
          <a:lstStyle/>
          <a:p>
            <a:r>
              <a:rPr lang="en-US"/>
              <a:t>Feasibility Studies for MCT &amp; CDY</a:t>
            </a:r>
          </a:p>
        </p:txBody>
      </p:sp>
      <p:sp>
        <p:nvSpPr>
          <p:cNvPr id="5" name="Slide Number Placeholder 4"/>
          <p:cNvSpPr>
            <a:spLocks noGrp="1"/>
          </p:cNvSpPr>
          <p:nvPr>
            <p:ph type="sldNum" sz="quarter" idx="12"/>
          </p:nvPr>
        </p:nvSpPr>
        <p:spPr/>
        <p:txBody>
          <a:bodyPr/>
          <a:lstStyle/>
          <a:p>
            <a:fld id="{7102743F-2F66-4FC2-B0DD-4E9ECFD3E12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9A8718D-E40C-4439-8918-3FA1CBB4225C}" type="datetime1">
              <a:rPr lang="en-US" smtClean="0"/>
              <a:pPr/>
              <a:t>1/19/2020</a:t>
            </a:fld>
            <a:endParaRPr lang="en-US"/>
          </a:p>
        </p:txBody>
      </p:sp>
      <p:sp>
        <p:nvSpPr>
          <p:cNvPr id="6" name="Slide Number Placeholder 5"/>
          <p:cNvSpPr>
            <a:spLocks noGrp="1"/>
          </p:cNvSpPr>
          <p:nvPr>
            <p:ph type="sldNum" sz="quarter" idx="11"/>
          </p:nvPr>
        </p:nvSpPr>
        <p:spPr/>
        <p:txBody>
          <a:bodyPr/>
          <a:lstStyle/>
          <a:p>
            <a:fld id="{7102743F-2F66-4FC2-B0DD-4E9ECFD3E125}" type="slidenum">
              <a:rPr lang="en-US" smtClean="0"/>
              <a:pPr/>
              <a:t>‹#›</a:t>
            </a:fld>
            <a:endParaRPr lang="en-US"/>
          </a:p>
        </p:txBody>
      </p:sp>
      <p:sp>
        <p:nvSpPr>
          <p:cNvPr id="7" name="Footer Placeholder 6"/>
          <p:cNvSpPr>
            <a:spLocks noGrp="1"/>
          </p:cNvSpPr>
          <p:nvPr>
            <p:ph type="ftr" sz="quarter" idx="12"/>
          </p:nvPr>
        </p:nvSpPr>
        <p:spPr/>
        <p:txBody>
          <a:bodyPr/>
          <a:lstStyle/>
          <a:p>
            <a:r>
              <a:rPr lang="en-US"/>
              <a:t>Feasibility Studies for MCT &amp; CDY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en-US"/>
              <a:t>Click to edit Master title style</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Content Placeholder 13"/>
          <p:cNvSpPr>
            <a:spLocks noGrp="1"/>
          </p:cNvSpPr>
          <p:nvPr>
            <p:ph sz="quarter" idx="13"/>
          </p:nvPr>
        </p:nvSpPr>
        <p:spPr>
          <a:xfrm>
            <a:off x="914400" y="381000"/>
            <a:ext cx="4800600" cy="594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8"/>
          <p:cNvSpPr>
            <a:spLocks noGrp="1"/>
          </p:cNvSpPr>
          <p:nvPr>
            <p:ph type="dt" sz="half" idx="14"/>
          </p:nvPr>
        </p:nvSpPr>
        <p:spPr/>
        <p:txBody>
          <a:bodyPr/>
          <a:lstStyle/>
          <a:p>
            <a:fld id="{CC93B7C8-A55D-49A5-81C7-63280C9A286C}" type="datetime1">
              <a:rPr lang="en-US" smtClean="0"/>
              <a:pPr/>
              <a:t>1/19/2020</a:t>
            </a:fld>
            <a:endParaRPr lang="en-US"/>
          </a:p>
        </p:txBody>
      </p:sp>
      <p:sp>
        <p:nvSpPr>
          <p:cNvPr id="10" name="Slide Number Placeholder 9"/>
          <p:cNvSpPr>
            <a:spLocks noGrp="1"/>
          </p:cNvSpPr>
          <p:nvPr>
            <p:ph type="sldNum" sz="quarter" idx="15"/>
          </p:nvPr>
        </p:nvSpPr>
        <p:spPr/>
        <p:txBody>
          <a:bodyPr/>
          <a:lstStyle/>
          <a:p>
            <a:fld id="{7102743F-2F66-4FC2-B0DD-4E9ECFD3E125}" type="slidenum">
              <a:rPr lang="en-US" smtClean="0"/>
              <a:pPr/>
              <a:t>‹#›</a:t>
            </a:fld>
            <a:endParaRPr lang="en-US"/>
          </a:p>
        </p:txBody>
      </p:sp>
      <p:sp>
        <p:nvSpPr>
          <p:cNvPr id="13" name="Footer Placeholder 12"/>
          <p:cNvSpPr>
            <a:spLocks noGrp="1"/>
          </p:cNvSpPr>
          <p:nvPr>
            <p:ph type="ftr" sz="quarter" idx="16"/>
          </p:nvPr>
        </p:nvSpPr>
        <p:spPr/>
        <p:txBody>
          <a:bodyPr/>
          <a:lstStyle/>
          <a:p>
            <a:r>
              <a:rPr lang="en-US"/>
              <a:t>Feasibility Studies for MCT &amp; CDY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en-US"/>
              <a:t>Click to edit Master title style</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21E628-EEF7-4F08-98FD-21B3C6C0B944}" type="datetime1">
              <a:rPr lang="en-US" smtClean="0"/>
              <a:pPr/>
              <a:t>1/19/2020</a:t>
            </a:fld>
            <a:endParaRPr lang="en-US"/>
          </a:p>
        </p:txBody>
      </p:sp>
      <p:sp>
        <p:nvSpPr>
          <p:cNvPr id="6" name="Footer Placeholder 5"/>
          <p:cNvSpPr>
            <a:spLocks noGrp="1"/>
          </p:cNvSpPr>
          <p:nvPr>
            <p:ph type="ftr" sz="quarter" idx="11"/>
          </p:nvPr>
        </p:nvSpPr>
        <p:spPr/>
        <p:txBody>
          <a:bodyPr/>
          <a:lstStyle/>
          <a:p>
            <a:r>
              <a:rPr lang="en-US"/>
              <a:t>Feasibility Studies for MCT &amp; CDY</a:t>
            </a:r>
          </a:p>
        </p:txBody>
      </p:sp>
      <p:sp>
        <p:nvSpPr>
          <p:cNvPr id="7" name="Slide Number Placeholder 6"/>
          <p:cNvSpPr>
            <a:spLocks noGrp="1"/>
          </p:cNvSpPr>
          <p:nvPr>
            <p:ph type="sldNum" sz="quarter" idx="12"/>
          </p:nvPr>
        </p:nvSpPr>
        <p:spPr/>
        <p:txBody>
          <a:bodyPr/>
          <a:lstStyle/>
          <a:p>
            <a:fld id="{7102743F-2F66-4FC2-B0DD-4E9ECFD3E12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3" name="Text Placeholder 2"/>
          <p:cNvSpPr>
            <a:spLocks noGrp="1"/>
          </p:cNvSpPr>
          <p:nvPr>
            <p:ph type="body" idx="1"/>
          </p:nvPr>
        </p:nvSpPr>
        <p:spPr>
          <a:xfrm>
            <a:off x="1219200" y="838200"/>
            <a:ext cx="7467600" cy="4419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259680" y="6553200"/>
            <a:ext cx="7162800" cy="228600"/>
          </a:xfrm>
          <a:prstGeom prst="rect">
            <a:avLst/>
          </a:prstGeom>
        </p:spPr>
        <p:txBody>
          <a:bodyPr vert="horz" lIns="91440" tIns="45720" rIns="91440" bIns="45720" rtlCol="0" anchor="ctr"/>
          <a:lstStyle>
            <a:lvl1pPr algn="l">
              <a:defRPr sz="1200">
                <a:solidFill>
                  <a:schemeClr val="tx1">
                    <a:lumMod val="60000"/>
                    <a:lumOff val="40000"/>
                  </a:schemeClr>
                </a:solidFill>
              </a:defRPr>
            </a:lvl1pPr>
          </a:lstStyle>
          <a:p>
            <a:r>
              <a:rPr lang="en-US"/>
              <a:t>Feasibility Studies for MCT &amp; CDY</a:t>
            </a:r>
          </a:p>
        </p:txBody>
      </p:sp>
      <p:sp>
        <p:nvSpPr>
          <p:cNvPr id="6" name="Slide Number Placeholder 5"/>
          <p:cNvSpPr>
            <a:spLocks noGrp="1"/>
          </p:cNvSpPr>
          <p:nvPr>
            <p:ph type="sldNum" sz="quarter" idx="4"/>
          </p:nvPr>
        </p:nvSpPr>
        <p:spPr>
          <a:xfrm>
            <a:off x="8686800" y="5740400"/>
            <a:ext cx="381000" cy="365125"/>
          </a:xfrm>
          <a:prstGeom prst="rect">
            <a:avLst/>
          </a:prstGeom>
        </p:spPr>
        <p:txBody>
          <a:bodyPr vert="horz" lIns="91440" tIns="45720" rIns="91440" bIns="45720" rtlCol="0" anchor="ctr"/>
          <a:lstStyle>
            <a:lvl1pPr algn="l">
              <a:defRPr sz="1200" b="0">
                <a:solidFill>
                  <a:schemeClr val="tx2">
                    <a:lumMod val="60000"/>
                    <a:lumOff val="40000"/>
                  </a:schemeClr>
                </a:solidFill>
              </a:defRPr>
            </a:lvl1pPr>
          </a:lstStyle>
          <a:p>
            <a:fld id="{7102743F-2F66-4FC2-B0DD-4E9ECFD3E125}" type="slidenum">
              <a:rPr lang="en-US" smtClean="0"/>
              <a:pPr/>
              <a:t>‹#›</a:t>
            </a:fld>
            <a:endParaRPr lang="en-US"/>
          </a:p>
        </p:txBody>
      </p:sp>
      <p:sp>
        <p:nvSpPr>
          <p:cNvPr id="16" name="Freeform 5"/>
          <p:cNvSpPr>
            <a:spLocks/>
          </p:cNvSpPr>
          <p:nvPr/>
        </p:nvSpPr>
        <p:spPr bwMode="auto">
          <a:xfrm>
            <a:off x="8453438" y="571500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2"/>
          </p:nvPr>
        </p:nvSpPr>
        <p:spPr>
          <a:xfrm rot="16200000">
            <a:off x="-1198682" y="4821116"/>
            <a:ext cx="2625969" cy="228600"/>
          </a:xfrm>
          <a:prstGeom prst="rect">
            <a:avLst/>
          </a:prstGeom>
        </p:spPr>
        <p:txBody>
          <a:bodyPr vert="horz" lIns="91440" tIns="45720" rIns="91440" bIns="45720" rtlCol="0" anchor="ctr"/>
          <a:lstStyle>
            <a:lvl1pPr algn="l">
              <a:defRPr sz="1200">
                <a:solidFill>
                  <a:srgbClr val="FFFFFF"/>
                </a:solidFill>
              </a:defRPr>
            </a:lvl1pPr>
          </a:lstStyle>
          <a:p>
            <a:fld id="{C79E5DD7-5BE0-4DBC-8920-E5F828E461D6}" type="datetime1">
              <a:rPr lang="en-US" smtClean="0"/>
              <a:pPr/>
              <a:t>1/19/2020</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hf hdr="0" dt="0"/>
  <p:txStyles>
    <p:title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2.emf"/><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 Id="rId6" Type="http://schemas.openxmlformats.org/officeDocument/2006/relationships/image" Target="../media/image2.emf"/><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2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Mongla Port-4LCSY\Pictures\DSC_4899.JPG"/>
          <p:cNvPicPr>
            <a:picLocks noChangeAspect="1" noChangeArrowheads="1"/>
          </p:cNvPicPr>
          <p:nvPr/>
        </p:nvPicPr>
        <p:blipFill>
          <a:blip r:embed="rId3" cstate="print">
            <a:duotone>
              <a:schemeClr val="bg2">
                <a:shade val="45000"/>
                <a:satMod val="135000"/>
              </a:schemeClr>
              <a:prstClr val="white"/>
            </a:duotone>
            <a:lum bright="20000"/>
          </a:blip>
          <a:srcRect/>
          <a:stretch>
            <a:fillRect/>
          </a:stretch>
        </p:blipFill>
        <p:spPr bwMode="auto">
          <a:xfrm>
            <a:off x="31531" y="0"/>
            <a:ext cx="9144000" cy="6858000"/>
          </a:xfrm>
          <a:prstGeom prst="rect">
            <a:avLst/>
          </a:prstGeom>
          <a:noFill/>
        </p:spPr>
      </p:pic>
      <p:sp>
        <p:nvSpPr>
          <p:cNvPr id="2" name="Title 1"/>
          <p:cNvSpPr>
            <a:spLocks noGrp="1"/>
          </p:cNvSpPr>
          <p:nvPr>
            <p:ph type="ctrTitle"/>
          </p:nvPr>
        </p:nvSpPr>
        <p:spPr>
          <a:xfrm>
            <a:off x="152400" y="2362200"/>
            <a:ext cx="8839200" cy="2743200"/>
          </a:xfrm>
        </p:spPr>
        <p:txBody>
          <a:bodyPr>
            <a:noAutofit/>
          </a:bodyPr>
          <a:lstStyle/>
          <a:p>
            <a:pPr algn="ctr"/>
            <a:r>
              <a:rPr lang="en-US" sz="3600" dirty="0" smtClean="0">
                <a:solidFill>
                  <a:srgbClr val="002060"/>
                </a:solidFill>
              </a:rPr>
              <a:t>Welcome </a:t>
            </a:r>
            <a:br>
              <a:rPr lang="en-US" sz="3600" dirty="0" smtClean="0">
                <a:solidFill>
                  <a:srgbClr val="002060"/>
                </a:solidFill>
              </a:rPr>
            </a:br>
            <a:r>
              <a:rPr lang="en-US" sz="3600" dirty="0" smtClean="0">
                <a:solidFill>
                  <a:srgbClr val="002060"/>
                </a:solidFill>
              </a:rPr>
              <a:t>to </a:t>
            </a:r>
            <a:br>
              <a:rPr lang="en-US" sz="3600" dirty="0" smtClean="0">
                <a:solidFill>
                  <a:srgbClr val="002060"/>
                </a:solidFill>
              </a:rPr>
            </a:br>
            <a:r>
              <a:rPr lang="en-US" sz="3600" b="1" dirty="0" smtClean="0">
                <a:solidFill>
                  <a:srgbClr val="002060"/>
                </a:solidFill>
                <a:latin typeface="Times New Roman" pitchFamily="18" charset="0"/>
                <a:cs typeface="Times New Roman" pitchFamily="18" charset="0"/>
              </a:rPr>
              <a:t>Presentation on the Project “Development </a:t>
            </a:r>
            <a:r>
              <a:rPr lang="en-US" sz="3600" b="1" dirty="0">
                <a:solidFill>
                  <a:srgbClr val="002060"/>
                </a:solidFill>
                <a:latin typeface="Times New Roman" pitchFamily="18" charset="0"/>
                <a:cs typeface="Times New Roman" pitchFamily="18" charset="0"/>
              </a:rPr>
              <a:t>and </a:t>
            </a:r>
            <a:r>
              <a:rPr lang="en-US" sz="3600" b="1" dirty="0" smtClean="0">
                <a:solidFill>
                  <a:srgbClr val="002060"/>
                </a:solidFill>
                <a:latin typeface="Times New Roman" pitchFamily="18" charset="0"/>
                <a:cs typeface="Times New Roman" pitchFamily="18" charset="0"/>
              </a:rPr>
              <a:t> </a:t>
            </a:r>
            <a:r>
              <a:rPr lang="en-US" sz="3600" b="1" dirty="0">
                <a:solidFill>
                  <a:srgbClr val="002060"/>
                </a:solidFill>
                <a:latin typeface="Times New Roman" pitchFamily="18" charset="0"/>
                <a:cs typeface="Times New Roman" pitchFamily="18" charset="0"/>
              </a:rPr>
              <a:t>Extension of Roosevelt </a:t>
            </a:r>
            <a:r>
              <a:rPr lang="en-US" sz="3600" b="1" dirty="0" smtClean="0">
                <a:solidFill>
                  <a:srgbClr val="002060"/>
                </a:solidFill>
                <a:latin typeface="Times New Roman" pitchFamily="18" charset="0"/>
                <a:cs typeface="Times New Roman" pitchFamily="18" charset="0"/>
              </a:rPr>
              <a:t>Jetty”  </a:t>
            </a:r>
            <a:r>
              <a:rPr lang="en-US" sz="3600" b="1" dirty="0">
                <a:solidFill>
                  <a:srgbClr val="002060"/>
                </a:solidFill>
                <a:latin typeface="Times New Roman" pitchFamily="18" charset="0"/>
                <a:cs typeface="Times New Roman" pitchFamily="18" charset="0"/>
              </a:rPr>
              <a:t>at </a:t>
            </a:r>
            <a:r>
              <a:rPr lang="en-US" sz="3600" b="1" dirty="0" err="1">
                <a:solidFill>
                  <a:srgbClr val="002060"/>
                </a:solidFill>
                <a:latin typeface="Times New Roman" pitchFamily="18" charset="0"/>
                <a:cs typeface="Times New Roman" pitchFamily="18" charset="0"/>
              </a:rPr>
              <a:t>Khalishpur</a:t>
            </a:r>
            <a:r>
              <a:rPr lang="en-US" sz="3600" b="1" dirty="0">
                <a:solidFill>
                  <a:srgbClr val="002060"/>
                </a:solidFill>
                <a:latin typeface="Times New Roman" pitchFamily="18" charset="0"/>
                <a:cs typeface="Times New Roman" pitchFamily="18" charset="0"/>
              </a:rPr>
              <a:t>, Khulna Through PPP</a:t>
            </a:r>
            <a:endParaRPr lang="en-US" sz="3600" dirty="0">
              <a:solidFill>
                <a:srgbClr val="002060"/>
              </a:solidFill>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 xmlns:p14="http://schemas.microsoft.com/office/powerpoint/2010/main" val="3932885706"/>
              </p:ext>
            </p:extLst>
          </p:nvPr>
        </p:nvGraphicFramePr>
        <p:xfrm>
          <a:off x="228600" y="457200"/>
          <a:ext cx="8686800" cy="1676400"/>
        </p:xfrm>
        <a:graphic>
          <a:graphicData uri="http://schemas.openxmlformats.org/drawingml/2006/table">
            <a:tbl>
              <a:tblPr/>
              <a:tblGrid>
                <a:gridCol w="1537487">
                  <a:extLst>
                    <a:ext uri="{9D8B030D-6E8A-4147-A177-3AD203B41FA5}">
                      <a16:colId xmlns="" xmlns:a16="http://schemas.microsoft.com/office/drawing/2014/main" val="20000"/>
                    </a:ext>
                  </a:extLst>
                </a:gridCol>
                <a:gridCol w="7149313">
                  <a:extLst>
                    <a:ext uri="{9D8B030D-6E8A-4147-A177-3AD203B41FA5}">
                      <a16:colId xmlns="" xmlns:a16="http://schemas.microsoft.com/office/drawing/2014/main" val="20001"/>
                    </a:ext>
                  </a:extLst>
                </a:gridCol>
              </a:tblGrid>
              <a:tr h="1302134">
                <a:tc>
                  <a:txBody>
                    <a:bodyPr/>
                    <a:lstStyle/>
                    <a:p>
                      <a:pPr algn="ctr">
                        <a:lnSpc>
                          <a:spcPct val="100000"/>
                        </a:lnSpc>
                        <a:spcAft>
                          <a:spcPts val="0"/>
                        </a:spcAft>
                      </a:pPr>
                      <a:endParaRPr lang="en-US" sz="2400" dirty="0">
                        <a:latin typeface="+mj-lt"/>
                        <a:ea typeface="Calibri"/>
                        <a:cs typeface="Times New Roman"/>
                      </a:endParaRPr>
                    </a:p>
                  </a:txBody>
                  <a:tcPr marL="68580" marR="68580" marT="0" marB="0">
                    <a:lnL>
                      <a:noFill/>
                    </a:lnL>
                    <a:lnR>
                      <a:noFill/>
                    </a:lnR>
                    <a:lnT>
                      <a:noFill/>
                    </a:lnT>
                    <a:lnB>
                      <a:noFill/>
                    </a:lnB>
                  </a:tcPr>
                </a:tc>
                <a:tc>
                  <a:txBody>
                    <a:bodyPr/>
                    <a:lstStyle/>
                    <a:p>
                      <a:pPr marL="0" indent="0" algn="ctr">
                        <a:lnSpc>
                          <a:spcPct val="100000"/>
                        </a:lnSpc>
                        <a:spcAft>
                          <a:spcPts val="300"/>
                        </a:spcAft>
                      </a:pPr>
                      <a:r>
                        <a:rPr lang="en-US" sz="2800" b="1" dirty="0">
                          <a:latin typeface="+mj-lt"/>
                          <a:ea typeface="Calibri"/>
                          <a:cs typeface="Times New Roman"/>
                        </a:rPr>
                        <a:t>Mongla Port Authority, Mongla, Bagerhat</a:t>
                      </a:r>
                      <a:endParaRPr lang="en-US" sz="2800" b="1" dirty="0">
                        <a:latin typeface="+mj-lt"/>
                        <a:ea typeface="Cambria"/>
                        <a:cs typeface="Times New Roman"/>
                      </a:endParaRPr>
                    </a:p>
                    <a:p>
                      <a:pPr marL="0" indent="0" algn="ctr">
                        <a:lnSpc>
                          <a:spcPct val="100000"/>
                        </a:lnSpc>
                        <a:spcBef>
                          <a:spcPts val="300"/>
                        </a:spcBef>
                        <a:spcAft>
                          <a:spcPts val="300"/>
                        </a:spcAft>
                      </a:pPr>
                      <a:r>
                        <a:rPr lang="en-CA" sz="2400" dirty="0">
                          <a:latin typeface="+mj-lt"/>
                          <a:ea typeface="Calibri"/>
                          <a:cs typeface="Times New Roman"/>
                        </a:rPr>
                        <a:t>Ministry of Shipping</a:t>
                      </a:r>
                      <a:endParaRPr lang="en-US" sz="2400" dirty="0">
                        <a:latin typeface="+mj-lt"/>
                        <a:ea typeface="Cambria"/>
                        <a:cs typeface="Times New Roman"/>
                      </a:endParaRPr>
                    </a:p>
                    <a:p>
                      <a:pPr marL="0" indent="0" algn="ctr">
                        <a:lnSpc>
                          <a:spcPct val="100000"/>
                        </a:lnSpc>
                        <a:spcAft>
                          <a:spcPts val="0"/>
                        </a:spcAft>
                      </a:pPr>
                      <a:r>
                        <a:rPr lang="en-CA" sz="2400" dirty="0">
                          <a:latin typeface="+mj-lt"/>
                          <a:ea typeface="Calibri"/>
                          <a:cs typeface="Times New Roman"/>
                        </a:rPr>
                        <a:t>Government of People's Republic of Bangladesh</a:t>
                      </a:r>
                      <a:endParaRPr lang="en-US" sz="2400" dirty="0">
                        <a:latin typeface="+mj-lt"/>
                        <a:ea typeface="Cambria"/>
                        <a:cs typeface="Times New Roman"/>
                      </a:endParaRPr>
                    </a:p>
                  </a:txBody>
                  <a:tcPr marL="68580" marR="68580" marT="0" marB="0" anchor="ctr">
                    <a:lnL>
                      <a:noFill/>
                    </a:lnL>
                    <a:lnR>
                      <a:noFill/>
                    </a:lnR>
                    <a:lnT>
                      <a:noFill/>
                    </a:lnT>
                    <a:lnB>
                      <a:noFill/>
                    </a:lnB>
                  </a:tcPr>
                </a:tc>
                <a:extLst>
                  <a:ext uri="{0D108BD9-81ED-4DB2-BD59-A6C34878D82A}">
                    <a16:rowId xmlns="" xmlns:a16="http://schemas.microsoft.com/office/drawing/2014/main" val="10000"/>
                  </a:ext>
                </a:extLst>
              </a:tr>
              <a:tr h="374266">
                <a:tc>
                  <a:txBody>
                    <a:bodyPr/>
                    <a:lstStyle/>
                    <a:p>
                      <a:pPr algn="l">
                        <a:lnSpc>
                          <a:spcPct val="100000"/>
                        </a:lnSpc>
                        <a:spcAft>
                          <a:spcPts val="0"/>
                        </a:spcAft>
                      </a:pPr>
                      <a:endParaRPr lang="en-US" sz="2400">
                        <a:latin typeface="+mj-lt"/>
                        <a:ea typeface="Calibri"/>
                        <a:cs typeface="Times New Roman"/>
                      </a:endParaRPr>
                    </a:p>
                  </a:txBody>
                  <a:tcPr marL="68580" marR="68580" marT="0" marB="0">
                    <a:lnL>
                      <a:noFill/>
                    </a:lnL>
                    <a:lnR>
                      <a:noFill/>
                    </a:lnR>
                    <a:lnT>
                      <a:noFill/>
                    </a:lnT>
                    <a:lnB>
                      <a:noFill/>
                    </a:lnB>
                  </a:tcPr>
                </a:tc>
                <a:tc>
                  <a:txBody>
                    <a:bodyPr/>
                    <a:lstStyle/>
                    <a:p>
                      <a:pPr algn="l">
                        <a:lnSpc>
                          <a:spcPct val="100000"/>
                        </a:lnSpc>
                        <a:spcAft>
                          <a:spcPts val="0"/>
                        </a:spcAft>
                      </a:pPr>
                      <a:endParaRPr lang="en-US" sz="2400" dirty="0">
                        <a:latin typeface="+mj-lt"/>
                        <a:ea typeface="Calibri"/>
                        <a:cs typeface="Times New Roman"/>
                      </a:endParaRPr>
                    </a:p>
                  </a:txBody>
                  <a:tcPr marL="68580" marR="68580" marT="0" marB="0">
                    <a:lnL>
                      <a:noFill/>
                    </a:lnL>
                    <a:lnR>
                      <a:noFill/>
                    </a:lnR>
                    <a:lnT>
                      <a:noFill/>
                    </a:lnT>
                    <a:lnB>
                      <a:noFill/>
                    </a:lnB>
                  </a:tcPr>
                </a:tc>
                <a:extLst>
                  <a:ext uri="{0D108BD9-81ED-4DB2-BD59-A6C34878D82A}">
                    <a16:rowId xmlns="" xmlns:a16="http://schemas.microsoft.com/office/drawing/2014/main" val="10001"/>
                  </a:ext>
                </a:extLst>
              </a:tr>
            </a:tbl>
          </a:graphicData>
        </a:graphic>
      </p:graphicFrame>
      <p:pic>
        <p:nvPicPr>
          <p:cNvPr id="4" name="Picture 2"/>
          <p:cNvPicPr>
            <a:picLocks noChangeAspect="1" noChangeArrowheads="1"/>
          </p:cNvPicPr>
          <p:nvPr/>
        </p:nvPicPr>
        <p:blipFill>
          <a:blip r:embed="rId4" cstate="print"/>
          <a:srcRect l="6505"/>
          <a:stretch>
            <a:fillRect/>
          </a:stretch>
        </p:blipFill>
        <p:spPr bwMode="auto">
          <a:xfrm>
            <a:off x="457200" y="457200"/>
            <a:ext cx="1219200" cy="12192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 xmlns:p14="http://schemas.microsoft.com/office/powerpoint/2010/main" val="2690549694"/>
              </p:ext>
            </p:extLst>
          </p:nvPr>
        </p:nvGraphicFramePr>
        <p:xfrm>
          <a:off x="609599" y="1219200"/>
          <a:ext cx="7924800" cy="2133600"/>
        </p:xfrm>
        <a:graphic>
          <a:graphicData uri="http://schemas.openxmlformats.org/drawingml/2006/table">
            <a:tbl>
              <a:tblPr firstRow="1" firstCol="1" bandRow="1">
                <a:tableStyleId>{5C22544A-7EE6-4342-B048-85BDC9FD1C3A}</a:tableStyleId>
              </a:tblPr>
              <a:tblGrid>
                <a:gridCol w="838201">
                  <a:extLst>
                    <a:ext uri="{9D8B030D-6E8A-4147-A177-3AD203B41FA5}">
                      <a16:colId xmlns="" xmlns:a16="http://schemas.microsoft.com/office/drawing/2014/main" val="20000"/>
                    </a:ext>
                  </a:extLst>
                </a:gridCol>
                <a:gridCol w="1966819">
                  <a:extLst>
                    <a:ext uri="{9D8B030D-6E8A-4147-A177-3AD203B41FA5}">
                      <a16:colId xmlns="" xmlns:a16="http://schemas.microsoft.com/office/drawing/2014/main" val="20001"/>
                    </a:ext>
                  </a:extLst>
                </a:gridCol>
                <a:gridCol w="2733888">
                  <a:extLst>
                    <a:ext uri="{9D8B030D-6E8A-4147-A177-3AD203B41FA5}">
                      <a16:colId xmlns="" xmlns:a16="http://schemas.microsoft.com/office/drawing/2014/main" val="20002"/>
                    </a:ext>
                  </a:extLst>
                </a:gridCol>
                <a:gridCol w="684524">
                  <a:extLst>
                    <a:ext uri="{9D8B030D-6E8A-4147-A177-3AD203B41FA5}">
                      <a16:colId xmlns="" xmlns:a16="http://schemas.microsoft.com/office/drawing/2014/main" val="20003"/>
                    </a:ext>
                  </a:extLst>
                </a:gridCol>
                <a:gridCol w="1701368">
                  <a:extLst>
                    <a:ext uri="{9D8B030D-6E8A-4147-A177-3AD203B41FA5}">
                      <a16:colId xmlns="" xmlns:a16="http://schemas.microsoft.com/office/drawing/2014/main" val="20004"/>
                    </a:ext>
                  </a:extLst>
                </a:gridCol>
              </a:tblGrid>
              <a:tr h="91440">
                <a:tc>
                  <a:txBody>
                    <a:bodyPr/>
                    <a:lstStyle/>
                    <a:p>
                      <a:pPr marL="0" marR="0" algn="ctr">
                        <a:lnSpc>
                          <a:spcPct val="100000"/>
                        </a:lnSpc>
                        <a:spcBef>
                          <a:spcPts val="0"/>
                        </a:spcBef>
                        <a:spcAft>
                          <a:spcPts val="0"/>
                        </a:spcAft>
                      </a:pPr>
                      <a:r>
                        <a:rPr lang="en-US" sz="2000" dirty="0">
                          <a:effectLst/>
                          <a:latin typeface="Calibri" pitchFamily="34" charset="0"/>
                        </a:rPr>
                        <a:t>SI</a:t>
                      </a:r>
                      <a:endParaRPr lang="en-CA" sz="2000" dirty="0">
                        <a:effectLst/>
                        <a:latin typeface="Calibri" pitchFamily="34" charset="0"/>
                      </a:endParaRPr>
                    </a:p>
                    <a:p>
                      <a:pPr marL="0" marR="0" algn="ctr">
                        <a:lnSpc>
                          <a:spcPct val="100000"/>
                        </a:lnSpc>
                        <a:spcBef>
                          <a:spcPts val="0"/>
                        </a:spcBef>
                        <a:spcAft>
                          <a:spcPts val="0"/>
                        </a:spcAft>
                      </a:pPr>
                      <a:r>
                        <a:rPr lang="en-US" sz="2000" dirty="0">
                          <a:effectLst/>
                          <a:latin typeface="Calibri" pitchFamily="34" charset="0"/>
                        </a:rPr>
                        <a:t>No.</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Name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Type</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Nos.</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Approximate Area (m</a:t>
                      </a:r>
                      <a:r>
                        <a:rPr lang="en-US" sz="2000" baseline="30000" dirty="0">
                          <a:effectLst/>
                          <a:latin typeface="Calibri" pitchFamily="34" charset="0"/>
                        </a:rPr>
                        <a:t>2 </a:t>
                      </a:r>
                      <a:r>
                        <a:rPr lang="en-US" sz="2000" dirty="0">
                          <a:effectLst/>
                          <a:latin typeface="Calibri" pitchFamily="34" charset="0"/>
                        </a:rPr>
                        <a:t>)</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0"/>
                  </a:ext>
                </a:extLst>
              </a:tr>
              <a:tr h="91440">
                <a:tc>
                  <a:txBody>
                    <a:bodyPr/>
                    <a:lstStyle/>
                    <a:p>
                      <a:pPr marL="0" marR="0" algn="ctr">
                        <a:lnSpc>
                          <a:spcPct val="100000"/>
                        </a:lnSpc>
                        <a:spcBef>
                          <a:spcPts val="0"/>
                        </a:spcBef>
                        <a:spcAft>
                          <a:spcPts val="0"/>
                        </a:spcAft>
                      </a:pPr>
                      <a:r>
                        <a:rPr lang="en-US" sz="2000" dirty="0">
                          <a:effectLst/>
                          <a:latin typeface="Calibri" pitchFamily="34" charset="0"/>
                        </a:rPr>
                        <a:t>1</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Company Office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R.C.C. Structure</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1</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32</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1"/>
                  </a:ext>
                </a:extLst>
              </a:tr>
              <a:tr h="91440">
                <a:tc>
                  <a:txBody>
                    <a:bodyPr/>
                    <a:lstStyle/>
                    <a:p>
                      <a:pPr marL="0" marR="0" algn="ctr">
                        <a:lnSpc>
                          <a:spcPct val="100000"/>
                        </a:lnSpc>
                        <a:spcBef>
                          <a:spcPts val="0"/>
                        </a:spcBef>
                        <a:spcAft>
                          <a:spcPts val="0"/>
                        </a:spcAft>
                      </a:pPr>
                      <a:r>
                        <a:rPr lang="en-US" sz="2000" dirty="0">
                          <a:effectLst/>
                          <a:latin typeface="Calibri" pitchFamily="34" charset="0"/>
                        </a:rPr>
                        <a:t>2</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Weigh Bridge Station</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R.C.C. Structure</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1</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10</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2"/>
                  </a:ext>
                </a:extLst>
              </a:tr>
              <a:tr h="91440">
                <a:tc>
                  <a:txBody>
                    <a:bodyPr/>
                    <a:lstStyle/>
                    <a:p>
                      <a:pPr marL="0" marR="0" algn="ctr">
                        <a:lnSpc>
                          <a:spcPct val="100000"/>
                        </a:lnSpc>
                        <a:spcBef>
                          <a:spcPts val="0"/>
                        </a:spcBef>
                        <a:spcAft>
                          <a:spcPts val="0"/>
                        </a:spcAft>
                      </a:pPr>
                      <a:r>
                        <a:rPr lang="en-US" sz="2000" dirty="0">
                          <a:effectLst/>
                          <a:latin typeface="Calibri" pitchFamily="34" charset="0"/>
                        </a:rPr>
                        <a:t>3</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Security Camp</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R.C.C. Structure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1</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136</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3"/>
                  </a:ext>
                </a:extLst>
              </a:tr>
              <a:tr h="91440">
                <a:tc>
                  <a:txBody>
                    <a:bodyPr/>
                    <a:lstStyle/>
                    <a:p>
                      <a:pPr marL="0" marR="0" algn="ctr">
                        <a:lnSpc>
                          <a:spcPct val="100000"/>
                        </a:lnSpc>
                        <a:spcBef>
                          <a:spcPts val="0"/>
                        </a:spcBef>
                        <a:spcAft>
                          <a:spcPts val="0"/>
                        </a:spcAft>
                      </a:pPr>
                      <a:r>
                        <a:rPr lang="en-US" sz="2000" dirty="0">
                          <a:effectLst/>
                          <a:latin typeface="Calibri" pitchFamily="34" charset="0"/>
                        </a:rPr>
                        <a:t>4</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Electric post</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Steel Structure</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25</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4"/>
                  </a:ext>
                </a:extLst>
              </a:tr>
            </a:tbl>
          </a:graphicData>
        </a:graphic>
      </p:graphicFrame>
      <p:sp>
        <p:nvSpPr>
          <p:cNvPr id="4" name="Rectangle: Rounded Corners 3">
            <a:extLst>
              <a:ext uri="{FF2B5EF4-FFF2-40B4-BE49-F238E27FC236}">
                <a16:creationId xmlns="" xmlns:a16="http://schemas.microsoft.com/office/drawing/2014/main" id="{3F8DA0EB-219B-42DB-8D0A-512AFE4FC8F2}"/>
              </a:ext>
            </a:extLst>
          </p:cNvPr>
          <p:cNvSpPr/>
          <p:nvPr/>
        </p:nvSpPr>
        <p:spPr>
          <a:xfrm>
            <a:off x="2666999" y="314858"/>
            <a:ext cx="381000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Other Facilities</a:t>
            </a:r>
          </a:p>
        </p:txBody>
      </p:sp>
      <p:pic>
        <p:nvPicPr>
          <p:cNvPr id="5" name="Picture 2">
            <a:extLst>
              <a:ext uri="{FF2B5EF4-FFF2-40B4-BE49-F238E27FC236}">
                <a16:creationId xmlns="" xmlns:a16="http://schemas.microsoft.com/office/drawing/2014/main" id="{0DC51E6A-C936-417B-B42F-8A7DF3394705}"/>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18333998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a:xfrm>
            <a:off x="457200" y="1981200"/>
            <a:ext cx="8382000" cy="3581400"/>
          </a:xfrm>
          <a:solidFill>
            <a:srgbClr val="00B0F0"/>
          </a:solidFill>
        </p:spPr>
        <p:txBody>
          <a:bodyPr/>
          <a:lstStyle/>
          <a:p>
            <a:pPr algn="just"/>
            <a:r>
              <a:rPr lang="en-US" sz="3200" b="1" dirty="0" smtClean="0">
                <a:solidFill>
                  <a:srgbClr val="FFFF00"/>
                </a:solidFill>
              </a:rPr>
              <a:t>Vision 2021</a:t>
            </a:r>
          </a:p>
          <a:p>
            <a:pPr algn="just">
              <a:buFont typeface="Arial" charset="0"/>
              <a:buNone/>
            </a:pPr>
            <a:r>
              <a:rPr lang="en-US" sz="3200" b="1" dirty="0" smtClean="0">
                <a:solidFill>
                  <a:srgbClr val="FFFF00"/>
                </a:solidFill>
              </a:rPr>
              <a:t>-Middle income economy .</a:t>
            </a:r>
          </a:p>
          <a:p>
            <a:pPr algn="just"/>
            <a:r>
              <a:rPr lang="en-US" sz="3200" b="1" dirty="0" smtClean="0">
                <a:solidFill>
                  <a:srgbClr val="FFFF00"/>
                </a:solidFill>
              </a:rPr>
              <a:t>Vision 2041</a:t>
            </a:r>
          </a:p>
          <a:p>
            <a:pPr algn="just">
              <a:buFont typeface="Arial" charset="0"/>
              <a:buNone/>
            </a:pPr>
            <a:r>
              <a:rPr lang="en-US" sz="3200" b="1" dirty="0" smtClean="0">
                <a:solidFill>
                  <a:srgbClr val="FFFF00"/>
                </a:solidFill>
              </a:rPr>
              <a:t>- Developed Economy .</a:t>
            </a:r>
          </a:p>
          <a:p>
            <a:endParaRPr lang="en-US" dirty="0" smtClean="0"/>
          </a:p>
        </p:txBody>
      </p:sp>
      <p:sp>
        <p:nvSpPr>
          <p:cNvPr id="4" name="Rectangle: Rounded Corners 3">
            <a:extLst>
              <a:ext uri="{FF2B5EF4-FFF2-40B4-BE49-F238E27FC236}">
                <a16:creationId xmlns="" xmlns:a16="http://schemas.microsoft.com/office/drawing/2014/main" id="{3F8DA0EB-219B-42DB-8D0A-512AFE4FC8F2}"/>
              </a:ext>
            </a:extLst>
          </p:cNvPr>
          <p:cNvSpPr/>
          <p:nvPr/>
        </p:nvSpPr>
        <p:spPr>
          <a:xfrm>
            <a:off x="1066800" y="314858"/>
            <a:ext cx="7467600" cy="105674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2060"/>
                </a:solidFill>
              </a:rPr>
              <a:t>Vision 2021 and 2041 of Bangladesh</a:t>
            </a:r>
            <a:endParaRPr lang="en-US" sz="2400" b="1" dirty="0">
              <a:solidFill>
                <a:srgbClr val="002060"/>
              </a:solidFill>
              <a:latin typeface="Cambria" panose="02040503050406030204" pitchFamily="18" charset="0"/>
              <a:ea typeface="Cambria" panose="02040503050406030204" pitchFamily="18"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p:cNvPicPr>
            <a:picLocks noChangeAspect="1" noChangeArrowheads="1"/>
          </p:cNvPicPr>
          <p:nvPr/>
        </p:nvPicPr>
        <p:blipFill>
          <a:blip r:embed="rId2" cstate="print"/>
          <a:srcRect/>
          <a:stretch>
            <a:fillRect/>
          </a:stretch>
        </p:blipFill>
        <p:spPr bwMode="auto">
          <a:xfrm>
            <a:off x="609600" y="1661636"/>
            <a:ext cx="8002867" cy="3741738"/>
          </a:xfrm>
          <a:prstGeom prst="rect">
            <a:avLst/>
          </a:prstGeom>
          <a:noFill/>
          <a:ln w="9525">
            <a:noFill/>
            <a:miter lim="800000"/>
            <a:headEnd/>
            <a:tailEnd/>
          </a:ln>
          <a:effectLst/>
        </p:spPr>
      </p:pic>
      <p:sp>
        <p:nvSpPr>
          <p:cNvPr id="12" name="TextBox 11"/>
          <p:cNvSpPr txBox="1"/>
          <p:nvPr/>
        </p:nvSpPr>
        <p:spPr>
          <a:xfrm>
            <a:off x="977880" y="926068"/>
            <a:ext cx="1714444" cy="369332"/>
          </a:xfrm>
          <a:prstGeom prst="rect">
            <a:avLst/>
          </a:prstGeom>
          <a:noFill/>
        </p:spPr>
        <p:txBody>
          <a:bodyPr wrap="none" rtlCol="0">
            <a:spAutoFit/>
          </a:bodyPr>
          <a:lstStyle/>
          <a:p>
            <a:r>
              <a:rPr lang="en-US" b="1" dirty="0">
                <a:solidFill>
                  <a:srgbClr val="C00000"/>
                </a:solidFill>
                <a:latin typeface="Calibri" pitchFamily="34" charset="0"/>
              </a:rPr>
              <a:t>8 </a:t>
            </a:r>
            <a:r>
              <a:rPr lang="en-US" b="1" dirty="0" err="1">
                <a:solidFill>
                  <a:srgbClr val="C00000"/>
                </a:solidFill>
                <a:latin typeface="Calibri" pitchFamily="34" charset="0"/>
              </a:rPr>
              <a:t>Dolphine</a:t>
            </a:r>
            <a:r>
              <a:rPr lang="en-US" b="1" dirty="0">
                <a:solidFill>
                  <a:srgbClr val="C00000"/>
                </a:solidFill>
                <a:latin typeface="Calibri" pitchFamily="34" charset="0"/>
              </a:rPr>
              <a:t> jetty</a:t>
            </a:r>
            <a:endParaRPr lang="en-CA" b="1" dirty="0">
              <a:solidFill>
                <a:srgbClr val="C00000"/>
              </a:solidFill>
              <a:latin typeface="Calibri" pitchFamily="34" charset="0"/>
            </a:endParaRPr>
          </a:p>
        </p:txBody>
      </p:sp>
      <p:cxnSp>
        <p:nvCxnSpPr>
          <p:cNvPr id="17" name="Straight Arrow Connector 16"/>
          <p:cNvCxnSpPr>
            <a:stCxn id="12" idx="2"/>
          </p:cNvCxnSpPr>
          <p:nvPr/>
        </p:nvCxnSpPr>
        <p:spPr>
          <a:xfrm>
            <a:off x="1835102" y="1295400"/>
            <a:ext cx="603305" cy="2514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p:cNvCxnSpPr>
          <p:nvPr/>
        </p:nvCxnSpPr>
        <p:spPr>
          <a:xfrm>
            <a:off x="1835102" y="1295400"/>
            <a:ext cx="3182016" cy="1257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477000" y="5802868"/>
            <a:ext cx="2625783" cy="369332"/>
          </a:xfrm>
          <a:prstGeom prst="rect">
            <a:avLst/>
          </a:prstGeom>
          <a:noFill/>
        </p:spPr>
        <p:txBody>
          <a:bodyPr wrap="none" rtlCol="0">
            <a:spAutoFit/>
          </a:bodyPr>
          <a:lstStyle/>
          <a:p>
            <a:r>
              <a:rPr lang="en-US" b="1" dirty="0">
                <a:solidFill>
                  <a:srgbClr val="C00000"/>
                </a:solidFill>
                <a:latin typeface="Calibri" pitchFamily="34" charset="0"/>
              </a:rPr>
              <a:t>Transit Shade+ Open Yard</a:t>
            </a:r>
            <a:endParaRPr lang="en-CA" b="1" dirty="0">
              <a:solidFill>
                <a:srgbClr val="C00000"/>
              </a:solidFill>
              <a:latin typeface="Calibri" pitchFamily="34" charset="0"/>
            </a:endParaRPr>
          </a:p>
        </p:txBody>
      </p:sp>
      <p:cxnSp>
        <p:nvCxnSpPr>
          <p:cNvPr id="21" name="Straight Arrow Connector 20"/>
          <p:cNvCxnSpPr/>
          <p:nvPr/>
        </p:nvCxnSpPr>
        <p:spPr>
          <a:xfrm flipH="1" flipV="1">
            <a:off x="6096000" y="4572000"/>
            <a:ext cx="8382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553200" y="6172200"/>
            <a:ext cx="1088760" cy="369332"/>
          </a:xfrm>
          <a:prstGeom prst="rect">
            <a:avLst/>
          </a:prstGeom>
          <a:noFill/>
        </p:spPr>
        <p:txBody>
          <a:bodyPr wrap="none" rtlCol="0">
            <a:spAutoFit/>
          </a:bodyPr>
          <a:lstStyle/>
          <a:p>
            <a:r>
              <a:rPr lang="en-US" b="1" dirty="0">
                <a:solidFill>
                  <a:srgbClr val="C00000"/>
                </a:solidFill>
                <a:latin typeface="Calibri" pitchFamily="34" charset="0"/>
              </a:rPr>
              <a:t>41000 m</a:t>
            </a:r>
            <a:r>
              <a:rPr lang="en-US" b="1" baseline="30000" dirty="0">
                <a:solidFill>
                  <a:srgbClr val="C00000"/>
                </a:solidFill>
                <a:latin typeface="Calibri" pitchFamily="34" charset="0"/>
              </a:rPr>
              <a:t>2</a:t>
            </a:r>
            <a:endParaRPr lang="en-CA" b="1" baseline="30000" dirty="0">
              <a:solidFill>
                <a:srgbClr val="C00000"/>
              </a:solidFill>
              <a:latin typeface="Calibri" pitchFamily="34" charset="0"/>
            </a:endParaRPr>
          </a:p>
        </p:txBody>
      </p:sp>
      <p:sp>
        <p:nvSpPr>
          <p:cNvPr id="11" name="Rectangle: Rounded Corners 10">
            <a:extLst>
              <a:ext uri="{FF2B5EF4-FFF2-40B4-BE49-F238E27FC236}">
                <a16:creationId xmlns="" xmlns:a16="http://schemas.microsoft.com/office/drawing/2014/main" id="{DF1A5B05-7C6F-4833-9E5F-BA7FEB6D2CB6}"/>
              </a:ext>
            </a:extLst>
          </p:cNvPr>
          <p:cNvSpPr/>
          <p:nvPr/>
        </p:nvSpPr>
        <p:spPr>
          <a:xfrm>
            <a:off x="2666998" y="314858"/>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Future Development Area</a:t>
            </a:r>
          </a:p>
        </p:txBody>
      </p:sp>
      <p:pic>
        <p:nvPicPr>
          <p:cNvPr id="13" name="Picture 2">
            <a:extLst>
              <a:ext uri="{FF2B5EF4-FFF2-40B4-BE49-F238E27FC236}">
                <a16:creationId xmlns="" xmlns:a16="http://schemas.microsoft.com/office/drawing/2014/main" id="{4A04003B-7354-447B-AAA6-4C52F3E05942}"/>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3583874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BEBA8EAE-BF5A-486C-A8C5-ECC9F3942E4B}">
                <a14:imgProps xmlns="" xmlns:a14="http://schemas.microsoft.com/office/drawing/2010/main">
                  <a14:imgLayer r:embed="rId3">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rot="16200000">
            <a:off x="2926658" y="1213630"/>
            <a:ext cx="6035040" cy="4828032"/>
          </a:xfrm>
          <a:prstGeom prst="rect">
            <a:avLst/>
          </a:prstGeom>
        </p:spPr>
      </p:pic>
      <p:cxnSp>
        <p:nvCxnSpPr>
          <p:cNvPr id="11" name="Straight Connector 10"/>
          <p:cNvCxnSpPr/>
          <p:nvPr/>
        </p:nvCxnSpPr>
        <p:spPr>
          <a:xfrm>
            <a:off x="3200400" y="4038600"/>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3200400" y="3886200"/>
            <a:ext cx="13402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3200400" y="3886200"/>
            <a:ext cx="0" cy="1295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4540689" y="3886200"/>
            <a:ext cx="0" cy="1295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3200400" y="5181600"/>
            <a:ext cx="13402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3200400" y="3886200"/>
            <a:ext cx="53340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3200400" y="3886200"/>
            <a:ext cx="106680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3200400" y="4038600"/>
            <a:ext cx="1340289" cy="990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3352800" y="4343400"/>
            <a:ext cx="1187889"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3733800" y="4648200"/>
            <a:ext cx="806889"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3200400" y="3886200"/>
            <a:ext cx="2667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4137244" y="4953000"/>
            <a:ext cx="403445" cy="228600"/>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3200401" y="4333845"/>
            <a:ext cx="1340288" cy="461665"/>
          </a:xfrm>
          <a:prstGeom prst="rect">
            <a:avLst/>
          </a:prstGeom>
          <a:noFill/>
        </p:spPr>
        <p:txBody>
          <a:bodyPr wrap="square" rtlCol="0">
            <a:spAutoFit/>
          </a:bodyPr>
          <a:lstStyle/>
          <a:p>
            <a:pPr algn="ctr"/>
            <a:r>
              <a:rPr lang="en-US" sz="1200" dirty="0">
                <a:solidFill>
                  <a:schemeClr val="accent1"/>
                </a:solidFill>
              </a:rPr>
              <a:t>Future Development area</a:t>
            </a:r>
          </a:p>
        </p:txBody>
      </p:sp>
      <p:sp>
        <p:nvSpPr>
          <p:cNvPr id="53" name="TextBox 52"/>
          <p:cNvSpPr txBox="1"/>
          <p:nvPr/>
        </p:nvSpPr>
        <p:spPr>
          <a:xfrm>
            <a:off x="4499852" y="4800600"/>
            <a:ext cx="466067" cy="338554"/>
          </a:xfrm>
          <a:prstGeom prst="rect">
            <a:avLst/>
          </a:prstGeom>
          <a:noFill/>
        </p:spPr>
        <p:txBody>
          <a:bodyPr wrap="square" rtlCol="0">
            <a:spAutoFit/>
          </a:bodyPr>
          <a:lstStyle/>
          <a:p>
            <a:pPr algn="ctr"/>
            <a:r>
              <a:rPr lang="en-US" sz="800" dirty="0"/>
              <a:t>BADC Area</a:t>
            </a:r>
          </a:p>
        </p:txBody>
      </p:sp>
      <p:cxnSp>
        <p:nvCxnSpPr>
          <p:cNvPr id="57" name="Straight Connector 56"/>
          <p:cNvCxnSpPr/>
          <p:nvPr/>
        </p:nvCxnSpPr>
        <p:spPr>
          <a:xfrm>
            <a:off x="4540689" y="4800600"/>
            <a:ext cx="3361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540689" y="5181600"/>
            <a:ext cx="412311"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 xmlns:a16="http://schemas.microsoft.com/office/drawing/2014/main" id="{D62C7C43-FEE1-4EA4-9207-509DF407BDCF}"/>
              </a:ext>
            </a:extLst>
          </p:cNvPr>
          <p:cNvSpPr/>
          <p:nvPr/>
        </p:nvSpPr>
        <p:spPr>
          <a:xfrm>
            <a:off x="698938" y="1905000"/>
            <a:ext cx="2262194" cy="12192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Future Development Area</a:t>
            </a:r>
          </a:p>
        </p:txBody>
      </p:sp>
      <p:pic>
        <p:nvPicPr>
          <p:cNvPr id="21" name="Picture 2">
            <a:extLst>
              <a:ext uri="{FF2B5EF4-FFF2-40B4-BE49-F238E27FC236}">
                <a16:creationId xmlns="" xmlns:a16="http://schemas.microsoft.com/office/drawing/2014/main" id="{7163BD7E-DFCB-465B-91E6-D78BD04ED484}"/>
              </a:ext>
            </a:extLst>
          </p:cNvPr>
          <p:cNvPicPr>
            <a:picLocks noChangeAspect="1" noChangeArrowheads="1"/>
          </p:cNvPicPr>
          <p:nvPr/>
        </p:nvPicPr>
        <p:blipFill>
          <a:blip r:embed="rId4"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2862193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7102743F-2F66-4FC2-B0DD-4E9ECFD3E125}" type="slidenum">
              <a:rPr lang="en-US" smtClean="0"/>
              <a:pPr/>
              <a:t>14</a:t>
            </a:fld>
            <a:endParaRPr lang="en-US"/>
          </a:p>
        </p:txBody>
      </p:sp>
      <p:sp>
        <p:nvSpPr>
          <p:cNvPr id="3" name="Footer Placeholder 2"/>
          <p:cNvSpPr>
            <a:spLocks noGrp="1"/>
          </p:cNvSpPr>
          <p:nvPr>
            <p:ph type="ftr" sz="quarter" idx="12"/>
          </p:nvPr>
        </p:nvSpPr>
        <p:spPr/>
        <p:txBody>
          <a:bodyPr/>
          <a:lstStyle/>
          <a:p>
            <a:r>
              <a:rPr lang="en-US"/>
              <a:t>Feasibility Studies for MCT &amp; CDY</a:t>
            </a:r>
          </a:p>
        </p:txBody>
      </p:sp>
      <p:pic>
        <p:nvPicPr>
          <p:cNvPr id="1026" name="Picture 2" descr="C:\Users\Division_1\Desktop\PPP rojevelt\jetty-13-1-20\20191126_15420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87400" y="974657"/>
            <a:ext cx="3937000" cy="23622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Division_1\Desktop\PPP rojevelt\jetty-13-1-20\IMG_20191029_112643.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83200" y="944822"/>
            <a:ext cx="3314700" cy="2421870"/>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C:\Users\Division_1\Desktop\PPP rojevelt\jetty-13-1-20\IMG_20200113_15331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68350" y="3717857"/>
            <a:ext cx="4038600" cy="24384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9" name="Picture 5" descr="C:\Users\Division_1\Desktop\PPP rojevelt\jetty-13-1-20\IMG_20200113_153812.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334000" y="3717857"/>
            <a:ext cx="3352800" cy="2514600"/>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tangle: Rounded Corners 8">
            <a:extLst>
              <a:ext uri="{FF2B5EF4-FFF2-40B4-BE49-F238E27FC236}">
                <a16:creationId xmlns="" xmlns:a16="http://schemas.microsoft.com/office/drawing/2014/main" id="{DCDD5DDB-4AE8-4BE6-B4AE-392DE78EE694}"/>
              </a:ext>
            </a:extLst>
          </p:cNvPr>
          <p:cNvSpPr/>
          <p:nvPr/>
        </p:nvSpPr>
        <p:spPr>
          <a:xfrm>
            <a:off x="2057400" y="253978"/>
            <a:ext cx="590312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accent1"/>
                </a:solidFill>
              </a:rPr>
              <a:t>Potential Area For Future Development</a:t>
            </a:r>
          </a:p>
        </p:txBody>
      </p:sp>
      <p:pic>
        <p:nvPicPr>
          <p:cNvPr id="10" name="Picture 2">
            <a:extLst>
              <a:ext uri="{FF2B5EF4-FFF2-40B4-BE49-F238E27FC236}">
                <a16:creationId xmlns="" xmlns:a16="http://schemas.microsoft.com/office/drawing/2014/main" id="{E83764BE-0F8B-4C11-9648-B15C3CAAB9A7}"/>
              </a:ext>
            </a:extLst>
          </p:cNvPr>
          <p:cNvPicPr>
            <a:picLocks noChangeAspect="1" noChangeArrowheads="1"/>
          </p:cNvPicPr>
          <p:nvPr/>
        </p:nvPicPr>
        <p:blipFill>
          <a:blip r:embed="rId6"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28943736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3"/>
          <p:cNvSpPr>
            <a:spLocks noGrp="1"/>
          </p:cNvSpPr>
          <p:nvPr>
            <p:ph type="dt" sz="half" idx="2"/>
          </p:nvPr>
        </p:nvSpPr>
        <p:spPr>
          <a:xfrm>
            <a:off x="6477000" y="6492875"/>
            <a:ext cx="2473362" cy="365125"/>
          </a:xfrm>
          <a:prstGeom prst="rect">
            <a:avLst/>
          </a:prstGeom>
        </p:spPr>
        <p:txBody>
          <a:bodyPr vert="horz" lIns="91440" tIns="45720" rIns="91440" bIns="45720" rtlCol="0" anchor="ctr">
            <a:normAutofit/>
          </a:bodyPr>
          <a:lstStyle>
            <a:lvl1pPr algn="r">
              <a:defRPr sz="1000">
                <a:solidFill>
                  <a:schemeClr val="tx2"/>
                </a:solidFill>
              </a:defRPr>
            </a:lvl1pPr>
          </a:lstStyle>
          <a:p>
            <a:fld id="{391C23B3-2C70-4BB6-9DB1-18B24D06776B}" type="datetime4">
              <a:rPr lang="en-US" sz="1200" b="1" smtClean="0">
                <a:solidFill>
                  <a:schemeClr val="tx1"/>
                </a:solidFill>
                <a:latin typeface="Arial Black" panose="020B0A04020102020204" pitchFamily="34" charset="0"/>
              </a:rPr>
              <a:pPr/>
              <a:t>January 19, 2020</a:t>
            </a:fld>
            <a:endParaRPr lang="en-US" sz="1200" b="1" dirty="0">
              <a:solidFill>
                <a:schemeClr val="tx1"/>
              </a:solidFill>
              <a:latin typeface="Arial Black" panose="020B0A04020102020204" pitchFamily="34" charset="0"/>
            </a:endParaRPr>
          </a:p>
        </p:txBody>
      </p:sp>
      <p:sp>
        <p:nvSpPr>
          <p:cNvPr id="10" name="Footer Placeholder 4"/>
          <p:cNvSpPr>
            <a:spLocks noGrp="1"/>
          </p:cNvSpPr>
          <p:nvPr>
            <p:ph type="ftr" sz="quarter" idx="4294967295"/>
          </p:nvPr>
        </p:nvSpPr>
        <p:spPr>
          <a:xfrm>
            <a:off x="193638" y="6492875"/>
            <a:ext cx="4606962" cy="365125"/>
          </a:xfrm>
          <a:prstGeom prst="rect">
            <a:avLst/>
          </a:prstGeom>
        </p:spPr>
        <p:txBody>
          <a:bodyPr vert="horz" lIns="91440" tIns="45720" rIns="91440" bIns="45720" rtlCol="0" anchor="ctr"/>
          <a:lstStyle>
            <a:lvl1pPr algn="l">
              <a:defRPr sz="1000">
                <a:solidFill>
                  <a:schemeClr val="tx2"/>
                </a:solidFill>
              </a:defRPr>
            </a:lvl1pPr>
          </a:lstStyle>
          <a:p>
            <a:r>
              <a:rPr lang="en-US" sz="1200" b="1" dirty="0">
                <a:solidFill>
                  <a:schemeClr val="tx1"/>
                </a:solidFill>
                <a:latin typeface="Arial Black" panose="020B0A04020102020204" pitchFamily="34" charset="0"/>
              </a:rPr>
              <a:t>CRTS, Department of Civil Engineering, KUET</a:t>
            </a:r>
          </a:p>
        </p:txBody>
      </p:sp>
      <p:sp>
        <p:nvSpPr>
          <p:cNvPr id="11" name="Slide Number Placeholder 5"/>
          <p:cNvSpPr>
            <a:spLocks noGrp="1"/>
          </p:cNvSpPr>
          <p:nvPr>
            <p:ph type="sldNum" sz="quarter" idx="4294967295"/>
          </p:nvPr>
        </p:nvSpPr>
        <p:spPr>
          <a:xfrm>
            <a:off x="4800600" y="6492874"/>
            <a:ext cx="1752600" cy="365125"/>
          </a:xfrm>
          <a:prstGeom prst="rect">
            <a:avLst/>
          </a:prstGeom>
        </p:spPr>
        <p:txBody>
          <a:bodyPr vert="horz" lIns="91440" tIns="45720" rIns="91440" bIns="45720" rtlCol="0" anchor="ctr"/>
          <a:lstStyle>
            <a:lvl1pPr algn="ctr">
              <a:defRPr sz="1000">
                <a:solidFill>
                  <a:schemeClr val="tx2"/>
                </a:solidFill>
              </a:defRPr>
            </a:lvl1pPr>
          </a:lstStyle>
          <a:p>
            <a:fld id="{78195B07-B5B4-4231-95D7-A0D98CCAF33D}" type="slidenum">
              <a:rPr lang="en-US" sz="1200" smtClean="0">
                <a:solidFill>
                  <a:schemeClr val="tx1"/>
                </a:solidFill>
                <a:latin typeface="Arial Black" panose="020B0A04020102020204" pitchFamily="34" charset="0"/>
              </a:rPr>
              <a:pPr/>
              <a:t>15</a:t>
            </a:fld>
            <a:endParaRPr lang="en-US" sz="1200" dirty="0">
              <a:solidFill>
                <a:schemeClr val="tx1"/>
              </a:solidFill>
              <a:latin typeface="Arial Black" panose="020B0A04020102020204" pitchFamily="34" charset="0"/>
            </a:endParaRPr>
          </a:p>
        </p:txBody>
      </p:sp>
      <p:sp>
        <p:nvSpPr>
          <p:cNvPr id="15" name="Rectangle 14"/>
          <p:cNvSpPr/>
          <p:nvPr/>
        </p:nvSpPr>
        <p:spPr>
          <a:xfrm>
            <a:off x="348205" y="5514808"/>
            <a:ext cx="8795795" cy="1052596"/>
          </a:xfrm>
          <a:prstGeom prst="rect">
            <a:avLst/>
          </a:prstGeom>
        </p:spPr>
        <p:txBody>
          <a:bodyPr wrap="square">
            <a:spAutoFit/>
          </a:bodyPr>
          <a:lstStyle/>
          <a:p>
            <a:pPr marL="0" lvl="1">
              <a:lnSpc>
                <a:spcPct val="130000"/>
              </a:lnSpc>
            </a:pPr>
            <a:r>
              <a:rPr lang="en-US" sz="2400" b="1" dirty="0">
                <a:latin typeface="Arial Black" panose="020B0A04020102020204" pitchFamily="34" charset="0"/>
                <a:cs typeface="Arial" panose="020B0604020202020204" pitchFamily="34" charset="0"/>
              </a:rPr>
              <a:t>Fig. 8.14: </a:t>
            </a:r>
          </a:p>
          <a:p>
            <a:pPr marL="0" lvl="1">
              <a:lnSpc>
                <a:spcPct val="130000"/>
              </a:lnSpc>
            </a:pPr>
            <a:r>
              <a:rPr lang="en-US" sz="2400" dirty="0">
                <a:latin typeface="Arial Black" panose="020B0A04020102020204" pitchFamily="34" charset="0"/>
              </a:rPr>
              <a:t>Temporary bank protection works u/s of the jetty</a:t>
            </a:r>
            <a:endParaRPr lang="en-US" sz="2400" b="1" dirty="0">
              <a:latin typeface="Arial Black" panose="020B0A04020102020204" pitchFamily="34" charset="0"/>
              <a:cs typeface="Arial" panose="020B0604020202020204" pitchFamily="34" charset="0"/>
            </a:endParaRPr>
          </a:p>
        </p:txBody>
      </p:sp>
      <p:pic>
        <p:nvPicPr>
          <p:cNvPr id="16" name="Picture 15" descr="C:\Users\Jahir\Desktop\History of ROOSEVELT\20161219_12363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rot="5400000">
            <a:off x="428397" y="966981"/>
            <a:ext cx="2628984" cy="2571377"/>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descr="C:\Users\Jahir\Desktop\History of ROOSEVELT\20161219_123706.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5400000">
            <a:off x="3234704" y="980075"/>
            <a:ext cx="2644695" cy="2560902"/>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17" descr="C:\Users\Jahir\Desktop\History of ROOSEVELT\20161219_130025.jpg"/>
          <p:cNvPicPr>
            <a:picLocks noChangeAspect="1"/>
          </p:cNvPicPr>
          <p:nvPr/>
        </p:nvPicPr>
        <p:blipFill rotWithShape="1">
          <a:blip r:embed="rId4" cstate="print">
            <a:extLst>
              <a:ext uri="{28A0092B-C50C-407E-A947-70E740481C1C}">
                <a14:useLocalDpi xmlns="" xmlns:a14="http://schemas.microsoft.com/office/drawing/2010/main" val="0"/>
              </a:ext>
            </a:extLst>
          </a:blip>
          <a:srcRect l="12840" r="23091"/>
          <a:stretch/>
        </p:blipFill>
        <p:spPr bwMode="auto">
          <a:xfrm rot="5400000">
            <a:off x="6055317" y="917810"/>
            <a:ext cx="2637269" cy="2660406"/>
          </a:xfrm>
          <a:prstGeom prst="rect">
            <a:avLst/>
          </a:prstGeom>
          <a:noFill/>
          <a:ln>
            <a:no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 xmlns:a14="http://schemas.microsoft.com/office/drawing/2010/main"/>
            </a:ext>
          </a:extLst>
        </p:spPr>
      </p:pic>
      <p:pic>
        <p:nvPicPr>
          <p:cNvPr id="19" name="Picture 18" descr="C:\Users\Jahir\Desktop\History of ROOSEVELT\20161219_123744.jp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438400" y="3696786"/>
            <a:ext cx="4253623" cy="2391571"/>
          </a:xfrm>
          <a:prstGeom prst="rect">
            <a:avLst/>
          </a:prstGeom>
          <a:no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Rectangle: Rounded Corners 12">
            <a:extLst>
              <a:ext uri="{FF2B5EF4-FFF2-40B4-BE49-F238E27FC236}">
                <a16:creationId xmlns="" xmlns:a16="http://schemas.microsoft.com/office/drawing/2014/main" id="{3C3CD941-2E26-463A-801E-4F8A6D9A9EE4}"/>
              </a:ext>
            </a:extLst>
          </p:cNvPr>
          <p:cNvSpPr/>
          <p:nvPr/>
        </p:nvSpPr>
        <p:spPr>
          <a:xfrm>
            <a:off x="2417379" y="175610"/>
            <a:ext cx="5410202"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cs typeface="Arial" panose="020B0604020202020204" pitchFamily="34" charset="0"/>
              </a:rPr>
              <a:t>Existing River Training Works</a:t>
            </a:r>
          </a:p>
        </p:txBody>
      </p:sp>
      <p:pic>
        <p:nvPicPr>
          <p:cNvPr id="14" name="Picture 2">
            <a:extLst>
              <a:ext uri="{FF2B5EF4-FFF2-40B4-BE49-F238E27FC236}">
                <a16:creationId xmlns="" xmlns:a16="http://schemas.microsoft.com/office/drawing/2014/main" id="{E7DEACD0-61DB-4722-B3F5-AC02C3569B0B}"/>
              </a:ext>
            </a:extLst>
          </p:cNvPr>
          <p:cNvPicPr>
            <a:picLocks noChangeAspect="1" noChangeArrowheads="1"/>
          </p:cNvPicPr>
          <p:nvPr/>
        </p:nvPicPr>
        <p:blipFill>
          <a:blip r:embed="rId6"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18539725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7102743F-2F66-4FC2-B0DD-4E9ECFD3E125}" type="slidenum">
              <a:rPr lang="en-US" smtClean="0"/>
              <a:pPr/>
              <a:t>16</a:t>
            </a:fld>
            <a:endParaRPr lang="en-US"/>
          </a:p>
        </p:txBody>
      </p:sp>
      <p:graphicFrame>
        <p:nvGraphicFramePr>
          <p:cNvPr id="7" name="Table 6"/>
          <p:cNvGraphicFramePr>
            <a:graphicFrameLocks noGrp="1"/>
          </p:cNvGraphicFramePr>
          <p:nvPr>
            <p:extLst>
              <p:ext uri="{D42A27DB-BD31-4B8C-83A1-F6EECF244321}">
                <p14:modId xmlns="" xmlns:p14="http://schemas.microsoft.com/office/powerpoint/2010/main" val="4269313400"/>
              </p:ext>
            </p:extLst>
          </p:nvPr>
        </p:nvGraphicFramePr>
        <p:xfrm>
          <a:off x="457200" y="1295399"/>
          <a:ext cx="8229600" cy="4318000"/>
        </p:xfrm>
        <a:graphic>
          <a:graphicData uri="http://schemas.openxmlformats.org/drawingml/2006/table">
            <a:tbl>
              <a:tblPr firstRow="1" firstCol="1" bandRow="1">
                <a:tableStyleId>{5C22544A-7EE6-4342-B048-85BDC9FD1C3A}</a:tableStyleId>
              </a:tblPr>
              <a:tblGrid>
                <a:gridCol w="1307507">
                  <a:extLst>
                    <a:ext uri="{9D8B030D-6E8A-4147-A177-3AD203B41FA5}">
                      <a16:colId xmlns="" xmlns:a16="http://schemas.microsoft.com/office/drawing/2014/main" val="20000"/>
                    </a:ext>
                  </a:extLst>
                </a:gridCol>
                <a:gridCol w="2807293">
                  <a:extLst>
                    <a:ext uri="{9D8B030D-6E8A-4147-A177-3AD203B41FA5}">
                      <a16:colId xmlns="" xmlns:a16="http://schemas.microsoft.com/office/drawing/2014/main" val="20001"/>
                    </a:ext>
                  </a:extLst>
                </a:gridCol>
                <a:gridCol w="2345821">
                  <a:extLst>
                    <a:ext uri="{9D8B030D-6E8A-4147-A177-3AD203B41FA5}">
                      <a16:colId xmlns="" xmlns:a16="http://schemas.microsoft.com/office/drawing/2014/main" val="20002"/>
                    </a:ext>
                  </a:extLst>
                </a:gridCol>
                <a:gridCol w="1768979">
                  <a:extLst>
                    <a:ext uri="{9D8B030D-6E8A-4147-A177-3AD203B41FA5}">
                      <a16:colId xmlns="" xmlns:a16="http://schemas.microsoft.com/office/drawing/2014/main" val="20003"/>
                    </a:ext>
                  </a:extLst>
                </a:gridCol>
              </a:tblGrid>
              <a:tr h="1093726">
                <a:tc>
                  <a:txBody>
                    <a:bodyPr/>
                    <a:lstStyle/>
                    <a:p>
                      <a:pPr marL="0" marR="0" algn="ctr">
                        <a:lnSpc>
                          <a:spcPct val="200000"/>
                        </a:lnSpc>
                        <a:spcBef>
                          <a:spcPts val="200"/>
                        </a:spcBef>
                        <a:spcAft>
                          <a:spcPts val="200"/>
                        </a:spcAft>
                      </a:pPr>
                      <a:r>
                        <a:rPr lang="en-US" sz="2000" dirty="0">
                          <a:effectLst/>
                        </a:rPr>
                        <a:t>Layer No.</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algn="ctr">
                        <a:lnSpc>
                          <a:spcPct val="200000"/>
                        </a:lnSpc>
                        <a:spcBef>
                          <a:spcPts val="200"/>
                        </a:spcBef>
                        <a:spcAft>
                          <a:spcPts val="200"/>
                        </a:spcAft>
                      </a:pPr>
                      <a:r>
                        <a:rPr lang="en-US" sz="2000" dirty="0">
                          <a:effectLst/>
                        </a:rPr>
                        <a:t>Name of project</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indent="0" algn="ctr" defTabSz="914400" rtl="0" eaLnBrk="1" fontAlgn="auto" latinLnBrk="0" hangingPunct="1">
                        <a:lnSpc>
                          <a:spcPct val="100000"/>
                        </a:lnSpc>
                        <a:spcBef>
                          <a:spcPts val="200"/>
                        </a:spcBef>
                        <a:spcAft>
                          <a:spcPts val="200"/>
                        </a:spcAft>
                        <a:buClrTx/>
                        <a:buSzTx/>
                        <a:buFontTx/>
                        <a:buNone/>
                        <a:tabLst/>
                        <a:defRPr/>
                      </a:pPr>
                      <a:r>
                        <a:rPr lang="en-US" sz="2000" baseline="0" dirty="0">
                          <a:effectLst/>
                        </a:rPr>
                        <a:t> </a:t>
                      </a:r>
                    </a:p>
                    <a:p>
                      <a:pPr marL="0" marR="0" indent="0" algn="ctr" defTabSz="914400" rtl="0" eaLnBrk="1" fontAlgn="auto" latinLnBrk="0" hangingPunct="1">
                        <a:lnSpc>
                          <a:spcPct val="100000"/>
                        </a:lnSpc>
                        <a:spcBef>
                          <a:spcPts val="200"/>
                        </a:spcBef>
                        <a:spcAft>
                          <a:spcPts val="200"/>
                        </a:spcAft>
                        <a:buClrTx/>
                        <a:buSzTx/>
                        <a:buFontTx/>
                        <a:buNone/>
                        <a:tabLst/>
                        <a:defRPr/>
                      </a:pPr>
                      <a:r>
                        <a:rPr lang="en-US" sz="2000" dirty="0">
                          <a:effectLst/>
                        </a:rPr>
                        <a:t>Project </a:t>
                      </a:r>
                      <a:r>
                        <a:rPr lang="en-US" sz="2000" dirty="0">
                          <a:effectLst/>
                          <a:latin typeface="Calibri" pitchFamily="34" charset="0"/>
                        </a:rPr>
                        <a:t>Area (m</a:t>
                      </a:r>
                      <a:r>
                        <a:rPr lang="en-US" sz="2000" baseline="30000" dirty="0">
                          <a:effectLst/>
                          <a:latin typeface="Calibri" pitchFamily="34" charset="0"/>
                        </a:rPr>
                        <a:t>2 </a:t>
                      </a:r>
                      <a:r>
                        <a:rPr lang="en-US" sz="2000" dirty="0">
                          <a:effectLst/>
                          <a:latin typeface="Calibri" pitchFamily="34" charset="0"/>
                        </a:rPr>
                        <a:t>)</a:t>
                      </a:r>
                      <a:endParaRPr lang="en-CA" sz="2000" dirty="0">
                        <a:effectLst/>
                        <a:latin typeface="Calibri" pitchFamily="34" charset="0"/>
                        <a:ea typeface="Cambria"/>
                      </a:endParaRPr>
                    </a:p>
                  </a:txBody>
                  <a:tcPr marL="59784" marR="59784" marT="0" marB="0"/>
                </a:tc>
                <a:tc>
                  <a:txBody>
                    <a:bodyPr/>
                    <a:lstStyle/>
                    <a:p>
                      <a:pPr marL="0" marR="0" indent="0" algn="ctr" defTabSz="914400" rtl="0" eaLnBrk="1" fontAlgn="auto" latinLnBrk="0" hangingPunct="1">
                        <a:lnSpc>
                          <a:spcPct val="100000"/>
                        </a:lnSpc>
                        <a:spcBef>
                          <a:spcPts val="200"/>
                        </a:spcBef>
                        <a:spcAft>
                          <a:spcPts val="200"/>
                        </a:spcAft>
                        <a:buClrTx/>
                        <a:buSzTx/>
                        <a:buFontTx/>
                        <a:buNone/>
                        <a:tabLst/>
                        <a:defRPr/>
                      </a:pPr>
                      <a:endParaRPr lang="en-US" sz="2000" dirty="0">
                        <a:effectLst/>
                        <a:latin typeface="Calibri" pitchFamily="34" charset="0"/>
                      </a:endParaRPr>
                    </a:p>
                    <a:p>
                      <a:pPr marL="0" marR="0" indent="0" algn="ctr" defTabSz="914400" rtl="0" eaLnBrk="1" fontAlgn="auto" latinLnBrk="0" hangingPunct="1">
                        <a:lnSpc>
                          <a:spcPct val="100000"/>
                        </a:lnSpc>
                        <a:spcBef>
                          <a:spcPts val="200"/>
                        </a:spcBef>
                        <a:spcAft>
                          <a:spcPts val="200"/>
                        </a:spcAft>
                        <a:buClrTx/>
                        <a:buSzTx/>
                        <a:buFontTx/>
                        <a:buNone/>
                        <a:tabLst/>
                        <a:defRPr/>
                      </a:pPr>
                      <a:r>
                        <a:rPr lang="en-US" sz="2000" dirty="0">
                          <a:effectLst/>
                          <a:latin typeface="Calibri" pitchFamily="34" charset="0"/>
                        </a:rPr>
                        <a:t>Approximate C</a:t>
                      </a:r>
                      <a:r>
                        <a:rPr lang="en-US" sz="2000" baseline="0" dirty="0">
                          <a:effectLst/>
                        </a:rPr>
                        <a:t>ost </a:t>
                      </a:r>
                      <a:r>
                        <a:rPr lang="en-US" sz="2000" baseline="0" dirty="0" smtClean="0">
                          <a:effectLst/>
                        </a:rPr>
                        <a:t>(</a:t>
                      </a:r>
                      <a:r>
                        <a:rPr lang="en-CA" sz="2000" b="1" kern="1200" dirty="0" smtClean="0">
                          <a:solidFill>
                            <a:schemeClr val="lt1"/>
                          </a:solidFill>
                          <a:latin typeface="+mn-lt"/>
                          <a:ea typeface="+mn-ea"/>
                          <a:cs typeface="Times New Roman" panose="02020603050405020304" pitchFamily="18" charset="0"/>
                        </a:rPr>
                        <a:t>Million </a:t>
                      </a:r>
                      <a:r>
                        <a:rPr lang="en-US" sz="2000" baseline="0" dirty="0" smtClean="0">
                          <a:effectLst/>
                        </a:rPr>
                        <a:t>.BDT)</a:t>
                      </a:r>
                      <a:endParaRPr lang="en-US" sz="2000" dirty="0">
                        <a:effectLst/>
                        <a:latin typeface="Times New Roman" panose="02020603050405020304" pitchFamily="18" charset="0"/>
                        <a:ea typeface="Cambria" panose="02040503050406030204" pitchFamily="18" charset="0"/>
                      </a:endParaRPr>
                    </a:p>
                  </a:txBody>
                  <a:tcPr marL="59784" marR="59784" marT="0" marB="0"/>
                </a:tc>
                <a:extLst>
                  <a:ext uri="{0D108BD9-81ED-4DB2-BD59-A6C34878D82A}">
                    <a16:rowId xmlns="" xmlns:a16="http://schemas.microsoft.com/office/drawing/2014/main" val="10000"/>
                  </a:ext>
                </a:extLst>
              </a:tr>
              <a:tr h="602869">
                <a:tc>
                  <a:txBody>
                    <a:bodyPr/>
                    <a:lstStyle/>
                    <a:p>
                      <a:pPr marL="0" marR="0" algn="ctr">
                        <a:lnSpc>
                          <a:spcPct val="200000"/>
                        </a:lnSpc>
                        <a:spcBef>
                          <a:spcPts val="200"/>
                        </a:spcBef>
                        <a:spcAft>
                          <a:spcPts val="200"/>
                        </a:spcAft>
                      </a:pPr>
                      <a:r>
                        <a:rPr lang="en-US" sz="2000" dirty="0">
                          <a:effectLst/>
                        </a:rPr>
                        <a:t>I</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algn="ctr">
                        <a:lnSpc>
                          <a:spcPct val="200000"/>
                        </a:lnSpc>
                        <a:spcBef>
                          <a:spcPts val="200"/>
                        </a:spcBef>
                        <a:spcAft>
                          <a:spcPts val="200"/>
                        </a:spcAft>
                      </a:pPr>
                      <a:r>
                        <a:rPr lang="en-US" sz="2000" dirty="0">
                          <a:effectLst/>
                        </a:rPr>
                        <a:t>R,C, C transit shade</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algn="ctr">
                        <a:lnSpc>
                          <a:spcPct val="200000"/>
                        </a:lnSpc>
                        <a:spcBef>
                          <a:spcPts val="200"/>
                        </a:spcBef>
                        <a:spcAft>
                          <a:spcPts val="200"/>
                        </a:spcAft>
                      </a:pPr>
                      <a:r>
                        <a:rPr lang="en-US" sz="2000" dirty="0">
                          <a:effectLst/>
                        </a:rPr>
                        <a:t>4000</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algn="ctr">
                        <a:lnSpc>
                          <a:spcPct val="200000"/>
                        </a:lnSpc>
                        <a:spcBef>
                          <a:spcPts val="200"/>
                        </a:spcBef>
                        <a:spcAft>
                          <a:spcPts val="200"/>
                        </a:spcAft>
                      </a:pPr>
                      <a:r>
                        <a:rPr lang="en-US" sz="2000" dirty="0" smtClean="0">
                          <a:effectLst/>
                        </a:rPr>
                        <a:t>6.00</a:t>
                      </a:r>
                      <a:endParaRPr lang="en-US" sz="2000" dirty="0">
                        <a:effectLst/>
                      </a:endParaRPr>
                    </a:p>
                  </a:txBody>
                  <a:tcPr marL="59784" marR="59784" marT="0" marB="0"/>
                </a:tc>
                <a:extLst>
                  <a:ext uri="{0D108BD9-81ED-4DB2-BD59-A6C34878D82A}">
                    <a16:rowId xmlns="" xmlns:a16="http://schemas.microsoft.com/office/drawing/2014/main" val="10001"/>
                  </a:ext>
                </a:extLst>
              </a:tr>
              <a:tr h="602869">
                <a:tc>
                  <a:txBody>
                    <a:bodyPr/>
                    <a:lstStyle/>
                    <a:p>
                      <a:pPr marL="0" marR="0" algn="ctr">
                        <a:lnSpc>
                          <a:spcPct val="200000"/>
                        </a:lnSpc>
                        <a:spcBef>
                          <a:spcPts val="200"/>
                        </a:spcBef>
                        <a:spcAft>
                          <a:spcPts val="200"/>
                        </a:spcAft>
                      </a:pPr>
                      <a:r>
                        <a:rPr lang="en-US" sz="2000" dirty="0">
                          <a:effectLst/>
                        </a:rPr>
                        <a:t>II</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algn="ctr">
                        <a:lnSpc>
                          <a:spcPct val="200000"/>
                        </a:lnSpc>
                        <a:spcBef>
                          <a:spcPts val="200"/>
                        </a:spcBef>
                        <a:spcAft>
                          <a:spcPts val="200"/>
                        </a:spcAft>
                      </a:pPr>
                      <a:r>
                        <a:rPr lang="en-US" sz="2000" dirty="0">
                          <a:effectLst/>
                        </a:rPr>
                        <a:t>R C </a:t>
                      </a:r>
                      <a:r>
                        <a:rPr lang="en-US" sz="2000" dirty="0" err="1">
                          <a:effectLst/>
                        </a:rPr>
                        <a:t>C</a:t>
                      </a:r>
                      <a:r>
                        <a:rPr lang="en-US" sz="2000" dirty="0">
                          <a:effectLst/>
                        </a:rPr>
                        <a:t> Open Stack Yard</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algn="ctr">
                        <a:lnSpc>
                          <a:spcPct val="200000"/>
                        </a:lnSpc>
                        <a:spcBef>
                          <a:spcPts val="200"/>
                        </a:spcBef>
                        <a:spcAft>
                          <a:spcPts val="200"/>
                        </a:spcAft>
                      </a:pPr>
                      <a:r>
                        <a:rPr lang="en-US" sz="2000" dirty="0">
                          <a:effectLst/>
                        </a:rPr>
                        <a:t>37000</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algn="ctr">
                        <a:lnSpc>
                          <a:spcPct val="200000"/>
                        </a:lnSpc>
                        <a:spcBef>
                          <a:spcPts val="200"/>
                        </a:spcBef>
                        <a:spcAft>
                          <a:spcPts val="200"/>
                        </a:spcAft>
                      </a:pPr>
                      <a:r>
                        <a:rPr lang="en-US" sz="2000" dirty="0" smtClean="0">
                          <a:effectLst/>
                        </a:rPr>
                        <a:t>55.00</a:t>
                      </a:r>
                      <a:endParaRPr lang="en-US" sz="2000" dirty="0">
                        <a:effectLst/>
                      </a:endParaRPr>
                    </a:p>
                  </a:txBody>
                  <a:tcPr marL="59784" marR="59784" marT="0" marB="0"/>
                </a:tc>
                <a:extLst>
                  <a:ext uri="{0D108BD9-81ED-4DB2-BD59-A6C34878D82A}">
                    <a16:rowId xmlns="" xmlns:a16="http://schemas.microsoft.com/office/drawing/2014/main" val="10002"/>
                  </a:ext>
                </a:extLst>
              </a:tr>
              <a:tr h="602869">
                <a:tc>
                  <a:txBody>
                    <a:bodyPr/>
                    <a:lstStyle/>
                    <a:p>
                      <a:pPr marL="0" marR="0" algn="ctr">
                        <a:lnSpc>
                          <a:spcPct val="200000"/>
                        </a:lnSpc>
                        <a:spcBef>
                          <a:spcPts val="200"/>
                        </a:spcBef>
                        <a:spcAft>
                          <a:spcPts val="200"/>
                        </a:spcAft>
                      </a:pPr>
                      <a:r>
                        <a:rPr lang="en-US" sz="2000" dirty="0">
                          <a:effectLst/>
                          <a:latin typeface="Times New Roman" panose="02020603050405020304" pitchFamily="18" charset="0"/>
                          <a:ea typeface="Cambria" panose="02040503050406030204" pitchFamily="18" charset="0"/>
                        </a:rPr>
                        <a:t>III</a:t>
                      </a:r>
                    </a:p>
                  </a:txBody>
                  <a:tcPr marL="59784" marR="59784" marT="0" marB="0"/>
                </a:tc>
                <a:tc>
                  <a:txBody>
                    <a:bodyPr/>
                    <a:lstStyle/>
                    <a:p>
                      <a:pPr marL="0" marR="0" algn="ctr">
                        <a:lnSpc>
                          <a:spcPct val="200000"/>
                        </a:lnSpc>
                        <a:spcBef>
                          <a:spcPts val="200"/>
                        </a:spcBef>
                        <a:spcAft>
                          <a:spcPts val="200"/>
                        </a:spcAft>
                      </a:pPr>
                      <a:r>
                        <a:rPr lang="en-US" sz="2000" dirty="0">
                          <a:effectLst/>
                          <a:latin typeface="Times New Roman" panose="02020603050405020304" pitchFamily="18" charset="0"/>
                          <a:ea typeface="Cambria" panose="02040503050406030204" pitchFamily="18" charset="0"/>
                        </a:rPr>
                        <a:t>08 </a:t>
                      </a:r>
                      <a:r>
                        <a:rPr lang="en-US" sz="2000" dirty="0" err="1">
                          <a:effectLst/>
                          <a:latin typeface="Times New Roman" panose="02020603050405020304" pitchFamily="18" charset="0"/>
                          <a:ea typeface="Cambria" panose="02040503050406030204" pitchFamily="18" charset="0"/>
                        </a:rPr>
                        <a:t>Nos</a:t>
                      </a:r>
                      <a:r>
                        <a:rPr lang="en-US" sz="2000" dirty="0">
                          <a:effectLst/>
                          <a:latin typeface="Times New Roman" panose="02020603050405020304" pitchFamily="18" charset="0"/>
                          <a:ea typeface="Cambria" panose="02040503050406030204" pitchFamily="18" charset="0"/>
                        </a:rPr>
                        <a:t> </a:t>
                      </a:r>
                      <a:r>
                        <a:rPr lang="en-US" sz="2000" dirty="0" err="1">
                          <a:effectLst/>
                          <a:latin typeface="Times New Roman" panose="02020603050405020304" pitchFamily="18" charset="0"/>
                          <a:ea typeface="Cambria" panose="02040503050406030204" pitchFamily="18" charset="0"/>
                        </a:rPr>
                        <a:t>Dolphine</a:t>
                      </a:r>
                      <a:r>
                        <a:rPr lang="en-US" sz="2000" dirty="0">
                          <a:effectLst/>
                          <a:latin typeface="Times New Roman" panose="02020603050405020304" pitchFamily="18" charset="0"/>
                          <a:ea typeface="Cambria" panose="02040503050406030204" pitchFamily="18" charset="0"/>
                        </a:rPr>
                        <a:t> jetty</a:t>
                      </a:r>
                    </a:p>
                  </a:txBody>
                  <a:tcPr marL="59784" marR="59784" marT="0" marB="0"/>
                </a:tc>
                <a:tc>
                  <a:txBody>
                    <a:bodyPr/>
                    <a:lstStyle/>
                    <a:p>
                      <a:pPr marL="0" marR="0" lvl="0" indent="0" algn="ctr" defTabSz="914400" rtl="0" eaLnBrk="1" fontAlgn="auto" latinLnBrk="0" hangingPunct="1">
                        <a:lnSpc>
                          <a:spcPct val="200000"/>
                        </a:lnSpc>
                        <a:spcBef>
                          <a:spcPts val="200"/>
                        </a:spcBef>
                        <a:spcAft>
                          <a:spcPts val="200"/>
                        </a:spcAft>
                        <a:buClrTx/>
                        <a:buSzTx/>
                        <a:buFontTx/>
                        <a:buNone/>
                        <a:tabLst/>
                        <a:defRPr/>
                      </a:pPr>
                      <a:r>
                        <a:rPr lang="en-US" sz="2000" dirty="0">
                          <a:effectLst/>
                        </a:rPr>
                        <a:t>3264</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lvl="0" indent="0" algn="ctr" defTabSz="914400" rtl="0" eaLnBrk="1" fontAlgn="auto" latinLnBrk="0" hangingPunct="1">
                        <a:lnSpc>
                          <a:spcPct val="200000"/>
                        </a:lnSpc>
                        <a:spcBef>
                          <a:spcPts val="200"/>
                        </a:spcBef>
                        <a:spcAft>
                          <a:spcPts val="200"/>
                        </a:spcAft>
                        <a:buClrTx/>
                        <a:buSzTx/>
                        <a:buFontTx/>
                        <a:buNone/>
                        <a:tabLst/>
                        <a:defRPr/>
                      </a:pPr>
                      <a:r>
                        <a:rPr lang="en-US" sz="2000" dirty="0" smtClean="0">
                          <a:effectLst/>
                        </a:rPr>
                        <a:t>84.00</a:t>
                      </a:r>
                      <a:endParaRPr lang="en-US" sz="2000" dirty="0">
                        <a:effectLst/>
                      </a:endParaRPr>
                    </a:p>
                  </a:txBody>
                  <a:tcPr marL="59784" marR="59784" marT="0" marB="0"/>
                </a:tc>
                <a:extLst>
                  <a:ext uri="{0D108BD9-81ED-4DB2-BD59-A6C34878D82A}">
                    <a16:rowId xmlns="" xmlns:a16="http://schemas.microsoft.com/office/drawing/2014/main" val="10003"/>
                  </a:ext>
                </a:extLst>
              </a:tr>
              <a:tr h="602869">
                <a:tc>
                  <a:txBody>
                    <a:bodyPr/>
                    <a:lstStyle/>
                    <a:p>
                      <a:pPr marL="0" marR="0" algn="ctr">
                        <a:lnSpc>
                          <a:spcPct val="200000"/>
                        </a:lnSpc>
                        <a:spcBef>
                          <a:spcPts val="200"/>
                        </a:spcBef>
                        <a:spcAft>
                          <a:spcPts val="200"/>
                        </a:spcAft>
                      </a:pPr>
                      <a:r>
                        <a:rPr lang="en-US" sz="2000" dirty="0">
                          <a:effectLst/>
                          <a:latin typeface="Times New Roman" panose="02020603050405020304" pitchFamily="18" charset="0"/>
                          <a:ea typeface="Cambria" panose="02040503050406030204" pitchFamily="18" charset="0"/>
                        </a:rPr>
                        <a:t>IV</a:t>
                      </a:r>
                    </a:p>
                  </a:txBody>
                  <a:tcPr marL="59784" marR="59784" marT="0" marB="0"/>
                </a:tc>
                <a:tc>
                  <a:txBody>
                    <a:bodyPr/>
                    <a:lstStyle/>
                    <a:p>
                      <a:pPr marL="0" marR="0" algn="ctr">
                        <a:lnSpc>
                          <a:spcPct val="100000"/>
                        </a:lnSpc>
                        <a:spcBef>
                          <a:spcPts val="200"/>
                        </a:spcBef>
                        <a:spcAft>
                          <a:spcPts val="200"/>
                        </a:spcAft>
                      </a:pPr>
                      <a:r>
                        <a:rPr lang="en-US" sz="2000" dirty="0">
                          <a:effectLst/>
                          <a:latin typeface="Times New Roman" panose="02020603050405020304" pitchFamily="18" charset="0"/>
                          <a:ea typeface="Cambria" panose="02040503050406030204" pitchFamily="18" charset="0"/>
                        </a:rPr>
                        <a:t>02 </a:t>
                      </a:r>
                      <a:r>
                        <a:rPr lang="en-US" sz="2000" dirty="0" err="1">
                          <a:effectLst/>
                          <a:latin typeface="Times New Roman" panose="02020603050405020304" pitchFamily="18" charset="0"/>
                          <a:ea typeface="Cambria" panose="02040503050406030204" pitchFamily="18" charset="0"/>
                        </a:rPr>
                        <a:t>Nos</a:t>
                      </a:r>
                      <a:r>
                        <a:rPr lang="en-US" sz="2000" dirty="0">
                          <a:effectLst/>
                          <a:latin typeface="Times New Roman" panose="02020603050405020304" pitchFamily="18" charset="0"/>
                          <a:ea typeface="Cambria" panose="02040503050406030204" pitchFamily="18" charset="0"/>
                        </a:rPr>
                        <a:t> Auto </a:t>
                      </a:r>
                      <a:r>
                        <a:rPr lang="en-US" sz="2000" dirty="0" err="1">
                          <a:effectLst/>
                          <a:latin typeface="Times New Roman" panose="02020603050405020304" pitchFamily="18" charset="0"/>
                          <a:ea typeface="Cambria" panose="02040503050406030204" pitchFamily="18" charset="0"/>
                        </a:rPr>
                        <a:t>Convaniour</a:t>
                      </a:r>
                      <a:r>
                        <a:rPr lang="en-US" sz="2000" baseline="0" dirty="0">
                          <a:effectLst/>
                          <a:latin typeface="Times New Roman" panose="02020603050405020304" pitchFamily="18" charset="0"/>
                          <a:ea typeface="Cambria" panose="02040503050406030204" pitchFamily="18" charset="0"/>
                        </a:rPr>
                        <a:t> Bagging Machine</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lvl="0" indent="0" algn="ctr" defTabSz="914400" rtl="0" eaLnBrk="1" fontAlgn="auto" latinLnBrk="0" hangingPunct="1">
                        <a:lnSpc>
                          <a:spcPct val="200000"/>
                        </a:lnSpc>
                        <a:spcBef>
                          <a:spcPts val="200"/>
                        </a:spcBef>
                        <a:spcAft>
                          <a:spcPts val="200"/>
                        </a:spcAft>
                        <a:buClrTx/>
                        <a:buSzTx/>
                        <a:buFontTx/>
                        <a:buNone/>
                        <a:tabLst/>
                        <a:defRPr/>
                      </a:pPr>
                      <a:r>
                        <a:rPr lang="en-US" sz="2000" dirty="0">
                          <a:effectLst/>
                        </a:rPr>
                        <a:t>-</a:t>
                      </a: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lvl="0" indent="0" algn="ctr" defTabSz="914400" rtl="0" eaLnBrk="1" fontAlgn="auto" latinLnBrk="0" hangingPunct="1">
                        <a:lnSpc>
                          <a:spcPct val="200000"/>
                        </a:lnSpc>
                        <a:spcBef>
                          <a:spcPts val="200"/>
                        </a:spcBef>
                        <a:spcAft>
                          <a:spcPts val="200"/>
                        </a:spcAft>
                        <a:buClrTx/>
                        <a:buSzTx/>
                        <a:buFontTx/>
                        <a:buNone/>
                        <a:tabLst/>
                        <a:defRPr/>
                      </a:pPr>
                      <a:r>
                        <a:rPr lang="en-US" sz="2000" dirty="0" smtClean="0">
                          <a:effectLst/>
                        </a:rPr>
                        <a:t>20.00</a:t>
                      </a:r>
                      <a:endParaRPr lang="en-US" sz="2000" dirty="0">
                        <a:effectLst/>
                      </a:endParaRPr>
                    </a:p>
                  </a:txBody>
                  <a:tcPr marL="59784" marR="59784" marT="0" marB="0"/>
                </a:tc>
                <a:extLst>
                  <a:ext uri="{0D108BD9-81ED-4DB2-BD59-A6C34878D82A}">
                    <a16:rowId xmlns="" xmlns:a16="http://schemas.microsoft.com/office/drawing/2014/main" val="10004"/>
                  </a:ext>
                </a:extLst>
              </a:tr>
              <a:tr h="602869">
                <a:tc>
                  <a:txBody>
                    <a:bodyPr/>
                    <a:lstStyle/>
                    <a:p>
                      <a:pPr marL="0" marR="0" algn="ctr">
                        <a:lnSpc>
                          <a:spcPct val="200000"/>
                        </a:lnSpc>
                        <a:spcBef>
                          <a:spcPts val="200"/>
                        </a:spcBef>
                        <a:spcAft>
                          <a:spcPts val="200"/>
                        </a:spcAft>
                      </a:pP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algn="ctr">
                        <a:lnSpc>
                          <a:spcPct val="100000"/>
                        </a:lnSpc>
                        <a:spcBef>
                          <a:spcPts val="200"/>
                        </a:spcBef>
                        <a:spcAft>
                          <a:spcPts val="200"/>
                        </a:spcAft>
                      </a:pPr>
                      <a:endParaRPr lang="en-US" sz="2000" dirty="0">
                        <a:effectLst/>
                        <a:latin typeface="Times New Roman" panose="02020603050405020304" pitchFamily="18" charset="0"/>
                        <a:ea typeface="Cambria" panose="02040503050406030204" pitchFamily="18" charset="0"/>
                      </a:endParaRPr>
                    </a:p>
                  </a:txBody>
                  <a:tcPr marL="59784" marR="59784" marT="0" marB="0"/>
                </a:tc>
                <a:tc>
                  <a:txBody>
                    <a:bodyPr/>
                    <a:lstStyle/>
                    <a:p>
                      <a:pPr marL="0" marR="0" lvl="0" indent="0" algn="r" defTabSz="914400" rtl="0" eaLnBrk="1" fontAlgn="auto" latinLnBrk="0" hangingPunct="1">
                        <a:lnSpc>
                          <a:spcPct val="200000"/>
                        </a:lnSpc>
                        <a:spcBef>
                          <a:spcPts val="200"/>
                        </a:spcBef>
                        <a:spcAft>
                          <a:spcPts val="200"/>
                        </a:spcAft>
                        <a:buClrTx/>
                        <a:buSzTx/>
                        <a:buFontTx/>
                        <a:buNone/>
                        <a:tabLst/>
                        <a:defRPr/>
                      </a:pPr>
                      <a:r>
                        <a:rPr lang="en-US" sz="2000" dirty="0">
                          <a:effectLst/>
                          <a:latin typeface="Times New Roman" panose="02020603050405020304" pitchFamily="18" charset="0"/>
                          <a:ea typeface="Cambria" panose="02040503050406030204" pitchFamily="18" charset="0"/>
                        </a:rPr>
                        <a:t>Total=</a:t>
                      </a:r>
                    </a:p>
                  </a:txBody>
                  <a:tcPr marL="59784" marR="59784" marT="0" marB="0"/>
                </a:tc>
                <a:tc>
                  <a:txBody>
                    <a:bodyPr/>
                    <a:lstStyle/>
                    <a:p>
                      <a:pPr marL="0" marR="0" lvl="0" indent="0" algn="ctr" defTabSz="914400" rtl="0" eaLnBrk="1" fontAlgn="auto" latinLnBrk="0" hangingPunct="1">
                        <a:lnSpc>
                          <a:spcPct val="200000"/>
                        </a:lnSpc>
                        <a:spcBef>
                          <a:spcPts val="200"/>
                        </a:spcBef>
                        <a:spcAft>
                          <a:spcPts val="200"/>
                        </a:spcAft>
                        <a:buClrTx/>
                        <a:buSzTx/>
                        <a:buFontTx/>
                        <a:buNone/>
                        <a:tabLst/>
                        <a:defRPr/>
                      </a:pPr>
                      <a:r>
                        <a:rPr lang="en-US" sz="2000" dirty="0" smtClean="0">
                          <a:effectLst/>
                        </a:rPr>
                        <a:t>165.00</a:t>
                      </a:r>
                      <a:endParaRPr lang="en-US" sz="2000" dirty="0">
                        <a:effectLst/>
                      </a:endParaRPr>
                    </a:p>
                  </a:txBody>
                  <a:tcPr marL="59784" marR="59784" marT="0" marB="0"/>
                </a:tc>
                <a:extLst>
                  <a:ext uri="{0D108BD9-81ED-4DB2-BD59-A6C34878D82A}">
                    <a16:rowId xmlns="" xmlns:a16="http://schemas.microsoft.com/office/drawing/2014/main" val="10005"/>
                  </a:ext>
                </a:extLst>
              </a:tr>
            </a:tbl>
          </a:graphicData>
        </a:graphic>
      </p:graphicFrame>
      <p:sp>
        <p:nvSpPr>
          <p:cNvPr id="5" name="Rectangle: Rounded Corners 4">
            <a:extLst>
              <a:ext uri="{FF2B5EF4-FFF2-40B4-BE49-F238E27FC236}">
                <a16:creationId xmlns="" xmlns:a16="http://schemas.microsoft.com/office/drawing/2014/main" id="{BF9A7E1C-8045-45B0-8473-8E41307152B4}"/>
              </a:ext>
            </a:extLst>
          </p:cNvPr>
          <p:cNvSpPr/>
          <p:nvPr/>
        </p:nvSpPr>
        <p:spPr>
          <a:xfrm>
            <a:off x="2666999" y="314858"/>
            <a:ext cx="381000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Future </a:t>
            </a:r>
            <a:r>
              <a:rPr lang="en-US" sz="2400" b="1" dirty="0" smtClean="0">
                <a:solidFill>
                  <a:srgbClr val="00B0F0"/>
                </a:solidFill>
                <a:latin typeface="Cambria" panose="02040503050406030204" pitchFamily="18" charset="0"/>
                <a:ea typeface="Cambria" panose="02040503050406030204" pitchFamily="18" charset="0"/>
              </a:rPr>
              <a:t>Extension needed</a:t>
            </a:r>
            <a:endParaRPr lang="en-US" sz="2400" b="1" dirty="0">
              <a:solidFill>
                <a:srgbClr val="00B0F0"/>
              </a:solidFill>
              <a:latin typeface="Cambria" panose="02040503050406030204" pitchFamily="18" charset="0"/>
              <a:ea typeface="Cambria" panose="02040503050406030204" pitchFamily="18" charset="0"/>
            </a:endParaRPr>
          </a:p>
        </p:txBody>
      </p:sp>
      <p:pic>
        <p:nvPicPr>
          <p:cNvPr id="6" name="Picture 2">
            <a:extLst>
              <a:ext uri="{FF2B5EF4-FFF2-40B4-BE49-F238E27FC236}">
                <a16:creationId xmlns="" xmlns:a16="http://schemas.microsoft.com/office/drawing/2014/main" id="{5F729D77-9AE9-4398-ABE5-93AD3D1067F3}"/>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39156024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28800" y="865563"/>
            <a:ext cx="6019800" cy="4419599"/>
          </a:xfrm>
          <a:prstGeom prst="rect">
            <a:avLst/>
          </a:prstGeom>
          <a:noFill/>
          <a:ln>
            <a:noFill/>
          </a:ln>
        </p:spPr>
      </p:pic>
      <p:sp>
        <p:nvSpPr>
          <p:cNvPr id="6" name="Rectangle 5"/>
          <p:cNvSpPr/>
          <p:nvPr/>
        </p:nvSpPr>
        <p:spPr>
          <a:xfrm>
            <a:off x="3024543" y="845574"/>
            <a:ext cx="3399713" cy="369332"/>
          </a:xfrm>
          <a:prstGeom prst="rect">
            <a:avLst/>
          </a:prstGeom>
        </p:spPr>
        <p:txBody>
          <a:bodyPr wrap="none">
            <a:spAutoFit/>
          </a:bodyPr>
          <a:lstStyle/>
          <a:p>
            <a:r>
              <a:rPr lang="en-US" b="1" dirty="0">
                <a:solidFill>
                  <a:srgbClr val="990000"/>
                </a:solidFill>
              </a:rPr>
              <a:t>GDP Development of Bangladesh </a:t>
            </a:r>
          </a:p>
        </p:txBody>
      </p:sp>
      <p:sp>
        <p:nvSpPr>
          <p:cNvPr id="7" name="Rectangle 6"/>
          <p:cNvSpPr/>
          <p:nvPr/>
        </p:nvSpPr>
        <p:spPr>
          <a:xfrm>
            <a:off x="533400" y="5486400"/>
            <a:ext cx="8382000" cy="1015663"/>
          </a:xfrm>
          <a:prstGeom prst="rect">
            <a:avLst/>
          </a:prstGeom>
        </p:spPr>
        <p:txBody>
          <a:bodyPr wrap="square">
            <a:spAutoFit/>
          </a:bodyPr>
          <a:lstStyle/>
          <a:p>
            <a:pPr marL="342900" indent="-342900" algn="just">
              <a:buFont typeface="Wingdings" panose="05000000000000000000" pitchFamily="2" charset="2"/>
              <a:buChar char="q"/>
            </a:pPr>
            <a:r>
              <a:rPr lang="en-US" sz="2000" dirty="0">
                <a:latin typeface="Times New Roman" pitchFamily="18" charset="0"/>
                <a:cs typeface="Times New Roman" pitchFamily="18" charset="0"/>
              </a:rPr>
              <a:t>Strong growth of </a:t>
            </a:r>
            <a:r>
              <a:rPr lang="en-US" sz="2000" b="1" dirty="0">
                <a:latin typeface="Times New Roman" pitchFamily="18" charset="0"/>
                <a:cs typeface="Times New Roman" pitchFamily="18" charset="0"/>
              </a:rPr>
              <a:t>5.92% </a:t>
            </a:r>
            <a:r>
              <a:rPr lang="en-US" sz="2000" dirty="0">
                <a:latin typeface="Times New Roman" pitchFamily="18" charset="0"/>
                <a:cs typeface="Times New Roman" pitchFamily="18" charset="0"/>
              </a:rPr>
              <a:t>p.a.</a:t>
            </a: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during the period </a:t>
            </a:r>
            <a:r>
              <a:rPr lang="en-US" sz="2000" b="1" dirty="0">
                <a:latin typeface="Times New Roman" pitchFamily="18" charset="0"/>
                <a:cs typeface="Times New Roman" pitchFamily="18" charset="0"/>
              </a:rPr>
              <a:t>2001-2013</a:t>
            </a:r>
          </a:p>
          <a:p>
            <a:pPr marL="342900" indent="-342900" algn="just">
              <a:buFont typeface="Wingdings" panose="05000000000000000000" pitchFamily="2" charset="2"/>
              <a:buChar char="q"/>
            </a:pPr>
            <a:r>
              <a:rPr lang="en-US" sz="2000" dirty="0">
                <a:latin typeface="Times New Roman" pitchFamily="18" charset="0"/>
                <a:cs typeface="Times New Roman" pitchFamily="18" charset="0"/>
              </a:rPr>
              <a:t>IMF</a:t>
            </a:r>
            <a:r>
              <a:rPr lang="en-CA" sz="2000" dirty="0">
                <a:latin typeface="Times New Roman" pitchFamily="18" charset="0"/>
                <a:cs typeface="Times New Roman" pitchFamily="18" charset="0"/>
              </a:rPr>
              <a:t>’</a:t>
            </a:r>
            <a:r>
              <a:rPr lang="en-US" sz="2000" dirty="0">
                <a:latin typeface="Times New Roman" pitchFamily="18" charset="0"/>
                <a:cs typeface="Times New Roman" pitchFamily="18" charset="0"/>
              </a:rPr>
              <a:t>s report, Bangladeshi GDP is expected to grow by an average rate of </a:t>
            </a:r>
            <a:r>
              <a:rPr lang="en-US" sz="2000" b="1" dirty="0">
                <a:latin typeface="Times New Roman" pitchFamily="18" charset="0"/>
                <a:cs typeface="Times New Roman" pitchFamily="18" charset="0"/>
              </a:rPr>
              <a:t>6.7%</a:t>
            </a:r>
            <a:r>
              <a:rPr lang="en-US" sz="2000" dirty="0">
                <a:latin typeface="Times New Roman" pitchFamily="18" charset="0"/>
                <a:cs typeface="Times New Roman" pitchFamily="18" charset="0"/>
              </a:rPr>
              <a:t> per year for the period </a:t>
            </a:r>
            <a:r>
              <a:rPr lang="en-US" sz="2000" b="1" dirty="0">
                <a:latin typeface="Times New Roman" pitchFamily="18" charset="0"/>
                <a:cs typeface="Times New Roman" pitchFamily="18" charset="0"/>
              </a:rPr>
              <a:t>201</a:t>
            </a:r>
            <a:r>
              <a:rPr lang="en-CA" sz="2000" b="1" dirty="0">
                <a:latin typeface="Times New Roman" pitchFamily="18" charset="0"/>
                <a:cs typeface="Times New Roman" pitchFamily="18" charset="0"/>
              </a:rPr>
              <a:t>4-</a:t>
            </a:r>
            <a:r>
              <a:rPr lang="en-US" sz="2000" b="1" dirty="0">
                <a:latin typeface="Times New Roman" pitchFamily="18" charset="0"/>
                <a:cs typeface="Times New Roman" pitchFamily="18" charset="0"/>
              </a:rPr>
              <a:t>2020 </a:t>
            </a:r>
            <a:endParaRPr lang="en-US" b="1" dirty="0"/>
          </a:p>
        </p:txBody>
      </p:sp>
      <p:sp>
        <p:nvSpPr>
          <p:cNvPr id="11" name="Slide Number Placeholder 10"/>
          <p:cNvSpPr>
            <a:spLocks noGrp="1"/>
          </p:cNvSpPr>
          <p:nvPr>
            <p:ph type="sldNum" sz="quarter" idx="11"/>
          </p:nvPr>
        </p:nvSpPr>
        <p:spPr>
          <a:xfrm>
            <a:off x="8713076" y="6374244"/>
            <a:ext cx="381000" cy="365125"/>
          </a:xfrm>
        </p:spPr>
        <p:txBody>
          <a:bodyPr/>
          <a:lstStyle/>
          <a:p>
            <a:fld id="{7102743F-2F66-4FC2-B0DD-4E9ECFD3E125}" type="slidenum">
              <a:rPr lang="en-US" smtClean="0"/>
              <a:pPr/>
              <a:t>17</a:t>
            </a:fld>
            <a:endParaRPr lang="en-US" dirty="0"/>
          </a:p>
        </p:txBody>
      </p:sp>
      <p:sp>
        <p:nvSpPr>
          <p:cNvPr id="10" name="Footer Placeholder 9"/>
          <p:cNvSpPr>
            <a:spLocks noGrp="1"/>
          </p:cNvSpPr>
          <p:nvPr>
            <p:ph type="ftr" sz="quarter" idx="12"/>
          </p:nvPr>
        </p:nvSpPr>
        <p:spPr>
          <a:xfrm>
            <a:off x="990600" y="6510769"/>
            <a:ext cx="7162800" cy="228600"/>
          </a:xfrm>
        </p:spPr>
        <p:txBody>
          <a:bodyPr/>
          <a:lstStyle/>
          <a:p>
            <a:r>
              <a:rPr lang="en-US" dirty="0"/>
              <a:t>Feasibility Study for the Extension of Roosevelt Jetty</a:t>
            </a:r>
          </a:p>
        </p:txBody>
      </p:sp>
      <p:cxnSp>
        <p:nvCxnSpPr>
          <p:cNvPr id="3" name="Straight Connector 2"/>
          <p:cNvCxnSpPr/>
          <p:nvPr/>
        </p:nvCxnSpPr>
        <p:spPr>
          <a:xfrm>
            <a:off x="5334000" y="1239177"/>
            <a:ext cx="49161" cy="3391817"/>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236839" y="2211950"/>
            <a:ext cx="3249561" cy="0"/>
          </a:xfrm>
          <a:prstGeom prst="line">
            <a:avLst/>
          </a:prstGeom>
          <a:ln w="28575">
            <a:solidFill>
              <a:schemeClr val="tx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410200" y="1849991"/>
            <a:ext cx="1524000" cy="0"/>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838145" y="2189207"/>
            <a:ext cx="819455" cy="369332"/>
          </a:xfrm>
          <a:prstGeom prst="rect">
            <a:avLst/>
          </a:prstGeom>
        </p:spPr>
        <p:txBody>
          <a:bodyPr wrap="none">
            <a:spAutoFit/>
          </a:bodyPr>
          <a:lstStyle/>
          <a:p>
            <a:r>
              <a:rPr lang="en-US" b="1" dirty="0">
                <a:solidFill>
                  <a:srgbClr val="FF0000"/>
                </a:solidFill>
                <a:latin typeface="Times New Roman" pitchFamily="18" charset="0"/>
                <a:cs typeface="Times New Roman" pitchFamily="18" charset="0"/>
              </a:rPr>
              <a:t>5.92%</a:t>
            </a:r>
            <a:endParaRPr lang="en-US" dirty="0"/>
          </a:p>
        </p:txBody>
      </p:sp>
      <p:sp>
        <p:nvSpPr>
          <p:cNvPr id="18" name="Rectangle 17"/>
          <p:cNvSpPr/>
          <p:nvPr/>
        </p:nvSpPr>
        <p:spPr>
          <a:xfrm>
            <a:off x="5906854" y="1849991"/>
            <a:ext cx="761747" cy="369332"/>
          </a:xfrm>
          <a:prstGeom prst="rect">
            <a:avLst/>
          </a:prstGeom>
        </p:spPr>
        <p:txBody>
          <a:bodyPr wrap="none">
            <a:spAutoFit/>
          </a:bodyPr>
          <a:lstStyle/>
          <a:p>
            <a:r>
              <a:rPr lang="en-US" b="1" dirty="0">
                <a:solidFill>
                  <a:srgbClr val="FF0000"/>
                </a:solidFill>
                <a:latin typeface="Times New Roman" pitchFamily="18" charset="0"/>
                <a:cs typeface="Times New Roman" pitchFamily="18" charset="0"/>
              </a:rPr>
              <a:t>6.7%</a:t>
            </a:r>
            <a:r>
              <a:rPr lang="en-US" dirty="0">
                <a:latin typeface="Times New Roman" pitchFamily="18" charset="0"/>
                <a:cs typeface="Times New Roman" pitchFamily="18" charset="0"/>
              </a:rPr>
              <a:t> </a:t>
            </a:r>
            <a:endParaRPr lang="en-US" dirty="0"/>
          </a:p>
        </p:txBody>
      </p:sp>
      <p:sp>
        <p:nvSpPr>
          <p:cNvPr id="13" name="Rectangle: Rounded Corners 12">
            <a:extLst>
              <a:ext uri="{FF2B5EF4-FFF2-40B4-BE49-F238E27FC236}">
                <a16:creationId xmlns="" xmlns:a16="http://schemas.microsoft.com/office/drawing/2014/main" id="{54F7E5D8-6396-4664-B5E1-8C2B6D9C6B0B}"/>
              </a:ext>
            </a:extLst>
          </p:cNvPr>
          <p:cNvSpPr/>
          <p:nvPr/>
        </p:nvSpPr>
        <p:spPr>
          <a:xfrm>
            <a:off x="2514600" y="137717"/>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mj-lt"/>
              </a:rPr>
              <a:t>GDP Growth Forecast</a:t>
            </a:r>
            <a:endParaRPr lang="en-US" sz="2400" b="1" dirty="0">
              <a:solidFill>
                <a:srgbClr val="00B0F0"/>
              </a:solidFill>
              <a:latin typeface="+mj-lt"/>
              <a:ea typeface="Cambria" panose="02040503050406030204" pitchFamily="18" charset="0"/>
            </a:endParaRPr>
          </a:p>
        </p:txBody>
      </p:sp>
      <p:pic>
        <p:nvPicPr>
          <p:cNvPr id="19" name="Picture 2">
            <a:extLst>
              <a:ext uri="{FF2B5EF4-FFF2-40B4-BE49-F238E27FC236}">
                <a16:creationId xmlns="" xmlns:a16="http://schemas.microsoft.com/office/drawing/2014/main" id="{C6BCA9EC-6D82-4461-AA65-75A3CB8344B2}"/>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 xmlns:p14="http://schemas.microsoft.com/office/powerpoint/2010/main" val="2026377297"/>
              </p:ext>
            </p:extLst>
          </p:nvPr>
        </p:nvGraphicFramePr>
        <p:xfrm>
          <a:off x="381000" y="1752600"/>
          <a:ext cx="8458200" cy="3358661"/>
        </p:xfrm>
        <a:graphic>
          <a:graphicData uri="http://schemas.openxmlformats.org/drawingml/2006/table">
            <a:tbl>
              <a:tblPr>
                <a:tableStyleId>{69C7853C-536D-4A76-A0AE-DD22124D55A5}</a:tableStyleId>
              </a:tblPr>
              <a:tblGrid>
                <a:gridCol w="1371600">
                  <a:extLst>
                    <a:ext uri="{9D8B030D-6E8A-4147-A177-3AD203B41FA5}">
                      <a16:colId xmlns="" xmlns:a16="http://schemas.microsoft.com/office/drawing/2014/main" val="20000"/>
                    </a:ext>
                  </a:extLst>
                </a:gridCol>
                <a:gridCol w="7086600">
                  <a:extLst>
                    <a:ext uri="{9D8B030D-6E8A-4147-A177-3AD203B41FA5}">
                      <a16:colId xmlns="" xmlns:a16="http://schemas.microsoft.com/office/drawing/2014/main" val="20001"/>
                    </a:ext>
                  </a:extLst>
                </a:gridCol>
              </a:tblGrid>
              <a:tr h="656492">
                <a:tc>
                  <a:txBody>
                    <a:bodyPr/>
                    <a:lstStyle/>
                    <a:p>
                      <a:pPr algn="just">
                        <a:lnSpc>
                          <a:spcPct val="100000"/>
                        </a:lnSpc>
                        <a:spcBef>
                          <a:spcPts val="0"/>
                        </a:spcBef>
                        <a:spcAft>
                          <a:spcPts val="0"/>
                        </a:spcAft>
                      </a:pPr>
                      <a:r>
                        <a:rPr lang="en-CA" sz="2000" b="1" dirty="0"/>
                        <a:t>Scenario</a:t>
                      </a:r>
                      <a:endParaRPr lang="en-US" sz="2000" b="1" dirty="0">
                        <a:latin typeface="Times New Roman"/>
                        <a:ea typeface="SimSun"/>
                      </a:endParaRPr>
                    </a:p>
                  </a:txBody>
                  <a:tcPr marL="68580" marR="68580" marT="0" marB="0">
                    <a:solidFill>
                      <a:schemeClr val="accent1">
                        <a:lumMod val="60000"/>
                        <a:lumOff val="40000"/>
                      </a:schemeClr>
                    </a:solidFill>
                  </a:tcPr>
                </a:tc>
                <a:tc>
                  <a:txBody>
                    <a:bodyPr/>
                    <a:lstStyle/>
                    <a:p>
                      <a:pPr algn="ctr">
                        <a:lnSpc>
                          <a:spcPct val="100000"/>
                        </a:lnSpc>
                        <a:spcBef>
                          <a:spcPts val="0"/>
                        </a:spcBef>
                        <a:spcAft>
                          <a:spcPts val="0"/>
                        </a:spcAft>
                      </a:pPr>
                      <a:r>
                        <a:rPr lang="en-CA" sz="2000" b="1" dirty="0"/>
                        <a:t>GDP growth </a:t>
                      </a:r>
                    </a:p>
                    <a:p>
                      <a:pPr algn="just">
                        <a:lnSpc>
                          <a:spcPct val="100000"/>
                        </a:lnSpc>
                        <a:spcBef>
                          <a:spcPts val="0"/>
                        </a:spcBef>
                        <a:spcAft>
                          <a:spcPts val="0"/>
                        </a:spcAft>
                      </a:pPr>
                      <a:endParaRPr lang="en-US" sz="2000" b="1" dirty="0">
                        <a:latin typeface="Times New Roman"/>
                        <a:ea typeface="SimSun"/>
                      </a:endParaRPr>
                    </a:p>
                  </a:txBody>
                  <a:tcPr marL="68580" marR="68580" marT="0" marB="0">
                    <a:solidFill>
                      <a:schemeClr val="accent1">
                        <a:lumMod val="60000"/>
                        <a:lumOff val="40000"/>
                      </a:schemeClr>
                    </a:solidFill>
                  </a:tcPr>
                </a:tc>
                <a:extLst>
                  <a:ext uri="{0D108BD9-81ED-4DB2-BD59-A6C34878D82A}">
                    <a16:rowId xmlns="" xmlns:a16="http://schemas.microsoft.com/office/drawing/2014/main" val="10000"/>
                  </a:ext>
                </a:extLst>
              </a:tr>
              <a:tr h="1019908">
                <a:tc>
                  <a:txBody>
                    <a:bodyPr/>
                    <a:lstStyle/>
                    <a:p>
                      <a:pPr algn="just">
                        <a:lnSpc>
                          <a:spcPct val="100000"/>
                        </a:lnSpc>
                        <a:spcBef>
                          <a:spcPts val="0"/>
                        </a:spcBef>
                        <a:spcAft>
                          <a:spcPts val="0"/>
                        </a:spcAft>
                      </a:pPr>
                      <a:r>
                        <a:rPr lang="en-CA" sz="2000" b="1" dirty="0"/>
                        <a:t>Base</a:t>
                      </a:r>
                      <a:endParaRPr lang="en-US" sz="2000" b="1" dirty="0">
                        <a:latin typeface="Times New Roman"/>
                        <a:ea typeface="SimSun"/>
                      </a:endParaRPr>
                    </a:p>
                  </a:txBody>
                  <a:tcPr marL="68580" marR="68580" marT="0" marB="0">
                    <a:solidFill>
                      <a:schemeClr val="tx2">
                        <a:lumMod val="40000"/>
                        <a:lumOff val="60000"/>
                      </a:schemeClr>
                    </a:solidFill>
                  </a:tcPr>
                </a:tc>
                <a:tc>
                  <a:txBody>
                    <a:bodyPr/>
                    <a:lstStyle/>
                    <a:p>
                      <a:pPr algn="just">
                        <a:lnSpc>
                          <a:spcPct val="100000"/>
                        </a:lnSpc>
                        <a:spcBef>
                          <a:spcPts val="0"/>
                        </a:spcBef>
                        <a:spcAft>
                          <a:spcPts val="0"/>
                        </a:spcAft>
                      </a:pPr>
                      <a:r>
                        <a:rPr lang="en-CA" sz="2000" dirty="0"/>
                        <a:t>2015 to 2020: IMF forecast </a:t>
                      </a:r>
                      <a:endParaRPr lang="en-US" sz="2000" dirty="0"/>
                    </a:p>
                    <a:p>
                      <a:pPr algn="just">
                        <a:lnSpc>
                          <a:spcPct val="100000"/>
                        </a:lnSpc>
                        <a:spcBef>
                          <a:spcPts val="0"/>
                        </a:spcBef>
                        <a:spcAft>
                          <a:spcPts val="0"/>
                        </a:spcAft>
                      </a:pPr>
                      <a:r>
                        <a:rPr lang="en-CA" sz="2000" dirty="0"/>
                        <a:t>2021-2050: the GDP growth of 6.15% per year (Average GDP of the past ten years).</a:t>
                      </a:r>
                      <a:endParaRPr lang="en-US" sz="2000" dirty="0">
                        <a:latin typeface="Times New Roman"/>
                        <a:ea typeface="SimSun"/>
                      </a:endParaRPr>
                    </a:p>
                  </a:txBody>
                  <a:tcPr marL="68580" marR="68580" marT="0" marB="0"/>
                </a:tc>
                <a:extLst>
                  <a:ext uri="{0D108BD9-81ED-4DB2-BD59-A6C34878D82A}">
                    <a16:rowId xmlns="" xmlns:a16="http://schemas.microsoft.com/office/drawing/2014/main" val="10001"/>
                  </a:ext>
                </a:extLst>
              </a:tr>
              <a:tr h="697523">
                <a:tc>
                  <a:txBody>
                    <a:bodyPr/>
                    <a:lstStyle/>
                    <a:p>
                      <a:pPr algn="just">
                        <a:lnSpc>
                          <a:spcPct val="100000"/>
                        </a:lnSpc>
                        <a:spcBef>
                          <a:spcPts val="0"/>
                        </a:spcBef>
                        <a:spcAft>
                          <a:spcPts val="0"/>
                        </a:spcAft>
                      </a:pPr>
                      <a:r>
                        <a:rPr lang="en-CA" sz="2000" b="1" dirty="0"/>
                        <a:t>High</a:t>
                      </a:r>
                      <a:endParaRPr lang="en-US" sz="2000" b="1" dirty="0">
                        <a:latin typeface="Times New Roman"/>
                        <a:ea typeface="SimSun"/>
                      </a:endParaRPr>
                    </a:p>
                  </a:txBody>
                  <a:tcPr marL="68580" marR="68580" marT="0" marB="0">
                    <a:solidFill>
                      <a:schemeClr val="tx2">
                        <a:lumMod val="40000"/>
                        <a:lumOff val="60000"/>
                      </a:schemeClr>
                    </a:solidFill>
                  </a:tcPr>
                </a:tc>
                <a:tc>
                  <a:txBody>
                    <a:bodyPr/>
                    <a:lstStyle/>
                    <a:p>
                      <a:pPr algn="just">
                        <a:lnSpc>
                          <a:spcPct val="100000"/>
                        </a:lnSpc>
                        <a:spcBef>
                          <a:spcPts val="0"/>
                        </a:spcBef>
                        <a:spcAft>
                          <a:spcPts val="0"/>
                        </a:spcAft>
                      </a:pPr>
                      <a:r>
                        <a:rPr lang="en-CA" sz="2000" dirty="0"/>
                        <a:t>Plus 0.5% from the GDP base case forecast.</a:t>
                      </a:r>
                      <a:r>
                        <a:rPr lang="en-CA" sz="2000" baseline="0" dirty="0"/>
                        <a:t> </a:t>
                      </a:r>
                      <a:r>
                        <a:rPr lang="en-CA" sz="2000" dirty="0"/>
                        <a:t>Average GDP growth of 6.65% per year during the forecast period 2021-2050. </a:t>
                      </a:r>
                      <a:endParaRPr lang="en-US" sz="2000" dirty="0">
                        <a:latin typeface="Times New Roman"/>
                        <a:ea typeface="SimSun"/>
                      </a:endParaRPr>
                    </a:p>
                  </a:txBody>
                  <a:tcPr marL="68580" marR="68580" marT="0" marB="0"/>
                </a:tc>
                <a:extLst>
                  <a:ext uri="{0D108BD9-81ED-4DB2-BD59-A6C34878D82A}">
                    <a16:rowId xmlns="" xmlns:a16="http://schemas.microsoft.com/office/drawing/2014/main" val="10002"/>
                  </a:ext>
                </a:extLst>
              </a:tr>
              <a:tr h="984738">
                <a:tc>
                  <a:txBody>
                    <a:bodyPr/>
                    <a:lstStyle/>
                    <a:p>
                      <a:pPr algn="just">
                        <a:lnSpc>
                          <a:spcPct val="100000"/>
                        </a:lnSpc>
                        <a:spcBef>
                          <a:spcPts val="0"/>
                        </a:spcBef>
                        <a:spcAft>
                          <a:spcPts val="0"/>
                        </a:spcAft>
                      </a:pPr>
                      <a:r>
                        <a:rPr lang="en-CA" sz="2000" b="1" dirty="0"/>
                        <a:t>Low</a:t>
                      </a:r>
                      <a:endParaRPr lang="en-US" sz="2000" b="1" dirty="0">
                        <a:latin typeface="Times New Roman"/>
                        <a:ea typeface="SimSun"/>
                      </a:endParaRPr>
                    </a:p>
                  </a:txBody>
                  <a:tcPr marL="68580" marR="68580" marT="0" marB="0">
                    <a:solidFill>
                      <a:schemeClr val="tx2">
                        <a:lumMod val="40000"/>
                        <a:lumOff val="60000"/>
                      </a:schemeClr>
                    </a:solidFill>
                  </a:tcPr>
                </a:tc>
                <a:tc>
                  <a:txBody>
                    <a:bodyPr/>
                    <a:lstStyle/>
                    <a:p>
                      <a:pPr algn="just">
                        <a:lnSpc>
                          <a:spcPct val="100000"/>
                        </a:lnSpc>
                        <a:spcBef>
                          <a:spcPts val="0"/>
                        </a:spcBef>
                        <a:spcAft>
                          <a:spcPts val="0"/>
                        </a:spcAft>
                      </a:pPr>
                      <a:r>
                        <a:rPr lang="en-CA" sz="2000" dirty="0"/>
                        <a:t>Minus 0.5% from the GDP base case forecast. Average GDP growth of 5.65% per year during the forecast period 2021-2050.</a:t>
                      </a:r>
                      <a:endParaRPr lang="en-US" sz="2000" dirty="0">
                        <a:latin typeface="Times New Roman"/>
                        <a:ea typeface="SimSun"/>
                      </a:endParaRPr>
                    </a:p>
                  </a:txBody>
                  <a:tcPr marL="68580" marR="68580" marT="0" marB="0"/>
                </a:tc>
                <a:extLst>
                  <a:ext uri="{0D108BD9-81ED-4DB2-BD59-A6C34878D82A}">
                    <a16:rowId xmlns="" xmlns:a16="http://schemas.microsoft.com/office/drawing/2014/main" val="10003"/>
                  </a:ext>
                </a:extLst>
              </a:tr>
            </a:tbl>
          </a:graphicData>
        </a:graphic>
      </p:graphicFrame>
      <p:sp>
        <p:nvSpPr>
          <p:cNvPr id="5" name="Rectangle 4"/>
          <p:cNvSpPr/>
          <p:nvPr/>
        </p:nvSpPr>
        <p:spPr>
          <a:xfrm>
            <a:off x="1219200" y="1131928"/>
            <a:ext cx="7239000" cy="400110"/>
          </a:xfrm>
          <a:prstGeom prst="rect">
            <a:avLst/>
          </a:prstGeom>
        </p:spPr>
        <p:txBody>
          <a:bodyPr wrap="square">
            <a:spAutoFit/>
          </a:bodyPr>
          <a:lstStyle/>
          <a:p>
            <a:r>
              <a:rPr lang="en-US" sz="2000" b="1" dirty="0">
                <a:solidFill>
                  <a:srgbClr val="990000"/>
                </a:solidFill>
                <a:latin typeface="Times New Roman" pitchFamily="18" charset="0"/>
                <a:cs typeface="Times New Roman" pitchFamily="18" charset="0"/>
              </a:rPr>
              <a:t>                GDP Growth Forecast by Scenario</a:t>
            </a:r>
          </a:p>
        </p:txBody>
      </p:sp>
      <p:sp>
        <p:nvSpPr>
          <p:cNvPr id="9" name="Slide Number Placeholder 8"/>
          <p:cNvSpPr>
            <a:spLocks noGrp="1"/>
          </p:cNvSpPr>
          <p:nvPr>
            <p:ph type="sldNum" sz="quarter" idx="11"/>
          </p:nvPr>
        </p:nvSpPr>
        <p:spPr/>
        <p:txBody>
          <a:bodyPr/>
          <a:lstStyle/>
          <a:p>
            <a:fld id="{7102743F-2F66-4FC2-B0DD-4E9ECFD3E125}" type="slidenum">
              <a:rPr lang="en-US" smtClean="0"/>
              <a:pPr/>
              <a:t>18</a:t>
            </a:fld>
            <a:endParaRPr lang="en-US" dirty="0"/>
          </a:p>
        </p:txBody>
      </p:sp>
      <p:sp>
        <p:nvSpPr>
          <p:cNvPr id="8" name="Footer Placeholder 7"/>
          <p:cNvSpPr>
            <a:spLocks noGrp="1"/>
          </p:cNvSpPr>
          <p:nvPr>
            <p:ph type="ftr" sz="quarter" idx="12"/>
          </p:nvPr>
        </p:nvSpPr>
        <p:spPr>
          <a:xfrm>
            <a:off x="1028700" y="6178061"/>
            <a:ext cx="7162800" cy="228600"/>
          </a:xfrm>
        </p:spPr>
        <p:txBody>
          <a:bodyPr/>
          <a:lstStyle/>
          <a:p>
            <a:r>
              <a:rPr lang="en-US" dirty="0"/>
              <a:t>Feasibility Study for the Extension of Roosevelt Jetty</a:t>
            </a:r>
          </a:p>
        </p:txBody>
      </p:sp>
      <p:sp>
        <p:nvSpPr>
          <p:cNvPr id="10" name="Rectangle: Rounded Corners 9">
            <a:extLst>
              <a:ext uri="{FF2B5EF4-FFF2-40B4-BE49-F238E27FC236}">
                <a16:creationId xmlns="" xmlns:a16="http://schemas.microsoft.com/office/drawing/2014/main" id="{E49EBE7D-07C3-446E-8839-CBE9F14CD542}"/>
              </a:ext>
            </a:extLst>
          </p:cNvPr>
          <p:cNvSpPr/>
          <p:nvPr/>
        </p:nvSpPr>
        <p:spPr>
          <a:xfrm>
            <a:off x="2666998" y="314858"/>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GDP Growth Forecast</a:t>
            </a:r>
          </a:p>
        </p:txBody>
      </p:sp>
      <p:pic>
        <p:nvPicPr>
          <p:cNvPr id="11" name="Picture 2">
            <a:extLst>
              <a:ext uri="{FF2B5EF4-FFF2-40B4-BE49-F238E27FC236}">
                <a16:creationId xmlns="" xmlns:a16="http://schemas.microsoft.com/office/drawing/2014/main" id="{18428F6E-C9B9-4F7D-8422-0BC9EB45EB35}"/>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dirty="0">
                <a:solidFill>
                  <a:srgbClr val="990000"/>
                </a:solidFill>
                <a:latin typeface="Times New Roman" pitchFamily="18" charset="0"/>
                <a:cs typeface="Times New Roman" pitchFamily="18" charset="0"/>
              </a:rPr>
              <a:t>           </a:t>
            </a:r>
            <a:r>
              <a:rPr lang="en-US" sz="2000" b="1" dirty="0">
                <a:solidFill>
                  <a:srgbClr val="990000"/>
                </a:solidFill>
                <a:latin typeface="Times New Roman" pitchFamily="18" charset="0"/>
                <a:cs typeface="Times New Roman" pitchFamily="18" charset="0"/>
              </a:rPr>
              <a:t>Country GDP Growth Forecast </a:t>
            </a:r>
            <a:endParaRPr lang="en-US" sz="2000" dirty="0"/>
          </a:p>
        </p:txBody>
      </p:sp>
      <p:sp>
        <p:nvSpPr>
          <p:cNvPr id="4" name="Slide Number Placeholder 3"/>
          <p:cNvSpPr>
            <a:spLocks noGrp="1"/>
          </p:cNvSpPr>
          <p:nvPr>
            <p:ph type="sldNum" sz="quarter" idx="11"/>
          </p:nvPr>
        </p:nvSpPr>
        <p:spPr/>
        <p:txBody>
          <a:bodyPr/>
          <a:lstStyle/>
          <a:p>
            <a:fld id="{7102743F-2F66-4FC2-B0DD-4E9ECFD3E125}" type="slidenum">
              <a:rPr lang="en-US" smtClean="0"/>
              <a:pPr/>
              <a:t>19</a:t>
            </a:fld>
            <a:endParaRPr lang="en-US" dirty="0"/>
          </a:p>
        </p:txBody>
      </p:sp>
      <p:sp>
        <p:nvSpPr>
          <p:cNvPr id="5" name="Footer Placeholder 4"/>
          <p:cNvSpPr>
            <a:spLocks noGrp="1"/>
          </p:cNvSpPr>
          <p:nvPr>
            <p:ph type="ftr" sz="quarter" idx="12"/>
          </p:nvPr>
        </p:nvSpPr>
        <p:spPr>
          <a:xfrm>
            <a:off x="1181725" y="6400800"/>
            <a:ext cx="7162800" cy="228600"/>
          </a:xfrm>
        </p:spPr>
        <p:txBody>
          <a:bodyPr/>
          <a:lstStyle/>
          <a:p>
            <a:r>
              <a:rPr lang="en-US" dirty="0"/>
              <a:t>Feasibility Study for the Extension of Roosevelt Jetty</a:t>
            </a:r>
          </a:p>
        </p:txBody>
      </p:sp>
      <p:graphicFrame>
        <p:nvGraphicFramePr>
          <p:cNvPr id="6" name="Table 5"/>
          <p:cNvGraphicFramePr>
            <a:graphicFrameLocks noGrp="1"/>
          </p:cNvGraphicFramePr>
          <p:nvPr>
            <p:extLst>
              <p:ext uri="{D42A27DB-BD31-4B8C-83A1-F6EECF244321}">
                <p14:modId xmlns="" xmlns:p14="http://schemas.microsoft.com/office/powerpoint/2010/main" val="1744914078"/>
              </p:ext>
            </p:extLst>
          </p:nvPr>
        </p:nvGraphicFramePr>
        <p:xfrm>
          <a:off x="228600" y="1591398"/>
          <a:ext cx="8458200" cy="4267200"/>
        </p:xfrm>
        <a:graphic>
          <a:graphicData uri="http://schemas.openxmlformats.org/drawingml/2006/table">
            <a:tbl>
              <a:tblPr>
                <a:tableStyleId>{3C2FFA5D-87B4-456A-9821-1D502468CF0F}</a:tableStyleId>
              </a:tblPr>
              <a:tblGrid>
                <a:gridCol w="1113180">
                  <a:extLst>
                    <a:ext uri="{9D8B030D-6E8A-4147-A177-3AD203B41FA5}">
                      <a16:colId xmlns="" xmlns:a16="http://schemas.microsoft.com/office/drawing/2014/main" val="20000"/>
                    </a:ext>
                  </a:extLst>
                </a:gridCol>
                <a:gridCol w="117282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gridCol w="1371600">
                  <a:extLst>
                    <a:ext uri="{9D8B030D-6E8A-4147-A177-3AD203B41FA5}">
                      <a16:colId xmlns="" xmlns:a16="http://schemas.microsoft.com/office/drawing/2014/main" val="20003"/>
                    </a:ext>
                  </a:extLst>
                </a:gridCol>
                <a:gridCol w="1066800">
                  <a:extLst>
                    <a:ext uri="{9D8B030D-6E8A-4147-A177-3AD203B41FA5}">
                      <a16:colId xmlns="" xmlns:a16="http://schemas.microsoft.com/office/drawing/2014/main" val="20004"/>
                    </a:ext>
                  </a:extLst>
                </a:gridCol>
                <a:gridCol w="1219200">
                  <a:extLst>
                    <a:ext uri="{9D8B030D-6E8A-4147-A177-3AD203B41FA5}">
                      <a16:colId xmlns="" xmlns:a16="http://schemas.microsoft.com/office/drawing/2014/main" val="20005"/>
                    </a:ext>
                  </a:extLst>
                </a:gridCol>
                <a:gridCol w="1066800">
                  <a:extLst>
                    <a:ext uri="{9D8B030D-6E8A-4147-A177-3AD203B41FA5}">
                      <a16:colId xmlns="" xmlns:a16="http://schemas.microsoft.com/office/drawing/2014/main" val="20006"/>
                    </a:ext>
                  </a:extLst>
                </a:gridCol>
              </a:tblGrid>
              <a:tr h="233001">
                <a:tc rowSpan="2">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Year</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gridSpan="2">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Base Case</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hMerge="1">
                  <a:txBody>
                    <a:bodyPr/>
                    <a:lstStyle/>
                    <a:p>
                      <a:endParaRPr lang="en-US"/>
                    </a:p>
                  </a:txBody>
                  <a:tcPr/>
                </a:tc>
                <a:tc gridSpan="2">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High Case</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hMerge="1">
                  <a:txBody>
                    <a:bodyPr/>
                    <a:lstStyle/>
                    <a:p>
                      <a:endParaRPr lang="en-US"/>
                    </a:p>
                  </a:txBody>
                  <a:tcPr/>
                </a:tc>
                <a:tc gridSpan="2">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Low Case</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hMerge="1">
                  <a:txBody>
                    <a:bodyPr/>
                    <a:lstStyle/>
                    <a:p>
                      <a:endParaRPr lang="en-US"/>
                    </a:p>
                  </a:txBody>
                  <a:tcPr/>
                </a:tc>
                <a:extLst>
                  <a:ext uri="{0D108BD9-81ED-4DB2-BD59-A6C34878D82A}">
                    <a16:rowId xmlns="" xmlns:a16="http://schemas.microsoft.com/office/drawing/2014/main" val="10000"/>
                  </a:ext>
                </a:extLst>
              </a:tr>
              <a:tr h="466002">
                <a:tc vMerge="1">
                  <a:txBody>
                    <a:bodyPr/>
                    <a:lstStyle/>
                    <a:p>
                      <a:endParaRPr lang="en-US"/>
                    </a:p>
                  </a:txBody>
                  <a:tcPr/>
                </a:tc>
                <a:tc>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GDP </a:t>
                      </a:r>
                    </a:p>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(Bill. Taka)</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Growth </a:t>
                      </a:r>
                    </a:p>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GDP</a:t>
                      </a:r>
                    </a:p>
                    <a:p>
                      <a:pPr marL="0" marR="0" lvl="0" indent="0" algn="ctr" defTabSz="914400" rtl="0" eaLnBrk="1" fontAlgn="auto" latinLnBrk="0" hangingPunct="1">
                        <a:lnSpc>
                          <a:spcPct val="100000"/>
                        </a:lnSpc>
                        <a:spcBef>
                          <a:spcPts val="0"/>
                        </a:spcBef>
                        <a:spcAft>
                          <a:spcPts val="0"/>
                        </a:spcAft>
                        <a:buClrTx/>
                        <a:buSzTx/>
                        <a:buFontTx/>
                        <a:buNone/>
                        <a:tabLst/>
                        <a:defRPr/>
                      </a:pPr>
                      <a:r>
                        <a:rPr lang="en-CA" sz="2000" dirty="0">
                          <a:latin typeface="Times New Roman" panose="02020603050405020304" pitchFamily="18" charset="0"/>
                          <a:cs typeface="Times New Roman" panose="02020603050405020304" pitchFamily="18" charset="0"/>
                        </a:rPr>
                        <a:t>(Bill. Taka)</a:t>
                      </a:r>
                      <a:endParaRPr lang="en-US" sz="2000" dirty="0">
                        <a:latin typeface="Times New Roman" panose="02020603050405020304" pitchFamily="18" charset="0"/>
                        <a:ea typeface="Cambria"/>
                        <a:cs typeface="Times New Roman" panose="02020603050405020304" pitchFamily="18" charset="0"/>
                      </a:endParaRPr>
                    </a:p>
                    <a:p>
                      <a:pPr algn="ctr">
                        <a:lnSpc>
                          <a:spcPct val="100000"/>
                        </a:lnSpc>
                        <a:spcAft>
                          <a:spcPts val="0"/>
                        </a:spcAft>
                      </a:pP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Growth (%)</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2000" dirty="0">
                          <a:latin typeface="Times New Roman" panose="02020603050405020304" pitchFamily="18" charset="0"/>
                          <a:cs typeface="Times New Roman" panose="02020603050405020304" pitchFamily="18" charset="0"/>
                        </a:rPr>
                        <a:t>GDP</a:t>
                      </a:r>
                    </a:p>
                    <a:p>
                      <a:pPr marL="0" marR="0" lvl="0" indent="0" algn="ctr" defTabSz="914400" rtl="0" eaLnBrk="1" fontAlgn="auto" latinLnBrk="0" hangingPunct="1">
                        <a:lnSpc>
                          <a:spcPct val="100000"/>
                        </a:lnSpc>
                        <a:spcBef>
                          <a:spcPts val="0"/>
                        </a:spcBef>
                        <a:spcAft>
                          <a:spcPts val="0"/>
                        </a:spcAft>
                        <a:buClrTx/>
                        <a:buSzTx/>
                        <a:buFontTx/>
                        <a:buNone/>
                        <a:tabLst/>
                        <a:defRPr/>
                      </a:pPr>
                      <a:r>
                        <a:rPr lang="en-CA" sz="2000" dirty="0">
                          <a:latin typeface="Times New Roman" panose="02020603050405020304" pitchFamily="18" charset="0"/>
                          <a:cs typeface="Times New Roman" panose="02020603050405020304" pitchFamily="18" charset="0"/>
                        </a:rPr>
                        <a:t>(Bill. Taka)</a:t>
                      </a:r>
                      <a:endParaRPr lang="en-US" sz="2000" dirty="0">
                        <a:latin typeface="Times New Roman" panose="02020603050405020304" pitchFamily="18" charset="0"/>
                        <a:ea typeface="Cambria"/>
                        <a:cs typeface="Times New Roman" panose="02020603050405020304" pitchFamily="18" charset="0"/>
                      </a:endParaRPr>
                    </a:p>
                    <a:p>
                      <a:pPr algn="ctr">
                        <a:lnSpc>
                          <a:spcPct val="100000"/>
                        </a:lnSpc>
                        <a:spcAft>
                          <a:spcPts val="0"/>
                        </a:spcAft>
                      </a:pP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Growth (%)</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extLst>
                  <a:ext uri="{0D108BD9-81ED-4DB2-BD59-A6C34878D82A}">
                    <a16:rowId xmlns="" xmlns:a16="http://schemas.microsoft.com/office/drawing/2014/main" val="10001"/>
                  </a:ext>
                </a:extLst>
              </a:tr>
              <a:tr h="233001">
                <a:tc>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2014</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7792</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6.11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7828</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6.61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7755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5.61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02"/>
                  </a:ext>
                </a:extLst>
              </a:tr>
              <a:tr h="233001">
                <a:tc>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2015</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8283</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6.31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8361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6.81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8205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5.81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03"/>
                  </a:ext>
                </a:extLst>
              </a:tr>
              <a:tr h="233001">
                <a:tc>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2020</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11563</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6.74</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11948</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7.24</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11189</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6.24</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04"/>
                  </a:ext>
                </a:extLst>
              </a:tr>
              <a:tr h="233001">
                <a:tc>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2025</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15581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6.15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16482</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14725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5.65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05"/>
                  </a:ext>
                </a:extLst>
              </a:tr>
              <a:tr h="233001">
                <a:tc>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2030</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20994</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6.15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22737</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19378</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5.65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06"/>
                  </a:ext>
                </a:extLst>
              </a:tr>
              <a:tr h="233001">
                <a:tc>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2035</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US" sz="2000" dirty="0">
                          <a:latin typeface="Times New Roman" panose="02020603050405020304" pitchFamily="18" charset="0"/>
                          <a:cs typeface="Times New Roman" panose="02020603050405020304" pitchFamily="18" charset="0"/>
                        </a:rPr>
                        <a:t>28289</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6.15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31365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25502</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5.65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07"/>
                  </a:ext>
                </a:extLst>
              </a:tr>
              <a:tr h="233001">
                <a:tc>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2040</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38118</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6.15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43268</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33561</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dirty="0">
                          <a:latin typeface="Times New Roman" panose="02020603050405020304" pitchFamily="18" charset="0"/>
                          <a:cs typeface="Times New Roman" panose="02020603050405020304" pitchFamily="18" charset="0"/>
                        </a:rPr>
                        <a:t>5.65</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08"/>
                  </a:ext>
                </a:extLst>
              </a:tr>
              <a:tr h="152400">
                <a:tc>
                  <a:txBody>
                    <a:bodyPr/>
                    <a:lstStyle/>
                    <a:p>
                      <a:pPr algn="ctr">
                        <a:lnSpc>
                          <a:spcPct val="100000"/>
                        </a:lnSpc>
                        <a:spcAft>
                          <a:spcPts val="0"/>
                        </a:spcAft>
                      </a:pPr>
                      <a:r>
                        <a:rPr lang="en-CA" sz="2000" b="1" dirty="0">
                          <a:latin typeface="Times New Roman" panose="02020603050405020304" pitchFamily="18" charset="0"/>
                          <a:cs typeface="Times New Roman" panose="02020603050405020304" pitchFamily="18" charset="0"/>
                        </a:rPr>
                        <a:t>2045</a:t>
                      </a:r>
                      <a:endParaRPr lang="en-US" sz="2000" b="1" dirty="0">
                        <a:latin typeface="Times New Roman" panose="02020603050405020304" pitchFamily="18" charset="0"/>
                        <a:ea typeface="Cambria"/>
                        <a:cs typeface="Times New Roman" panose="02020603050405020304" pitchFamily="18" charset="0"/>
                      </a:endParaRPr>
                    </a:p>
                  </a:txBody>
                  <a:tcPr marL="5411" marR="5411" marT="0" marB="0" anchor="ctr">
                    <a:solidFill>
                      <a:schemeClr val="accent2">
                        <a:lumMod val="20000"/>
                        <a:lumOff val="80000"/>
                      </a:schemeClr>
                    </a:solidFill>
                  </a:tcPr>
                </a:tc>
                <a:tc>
                  <a:txBody>
                    <a:bodyPr/>
                    <a:lstStyle/>
                    <a:p>
                      <a:pPr algn="ctr">
                        <a:lnSpc>
                          <a:spcPct val="100000"/>
                        </a:lnSpc>
                        <a:spcAft>
                          <a:spcPts val="0"/>
                        </a:spcAft>
                      </a:pPr>
                      <a:r>
                        <a:rPr lang="en-US" sz="2000" dirty="0">
                          <a:latin typeface="Times New Roman" panose="02020603050405020304" pitchFamily="18" charset="0"/>
                          <a:cs typeface="Times New Roman" panose="02020603050405020304" pitchFamily="18" charset="0"/>
                        </a:rPr>
                        <a:t>51362</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6.15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59687</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6.65</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a:latin typeface="Times New Roman" panose="02020603050405020304" pitchFamily="18" charset="0"/>
                          <a:cs typeface="Times New Roman" panose="02020603050405020304" pitchFamily="18" charset="0"/>
                        </a:rPr>
                        <a:t>44167</a:t>
                      </a: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US" sz="2000" dirty="0">
                          <a:latin typeface="Times New Roman" panose="02020603050405020304" pitchFamily="18" charset="0"/>
                          <a:cs typeface="Times New Roman" panose="02020603050405020304" pitchFamily="18" charset="0"/>
                        </a:rPr>
                        <a:t>5.65</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09"/>
                  </a:ext>
                </a:extLst>
              </a:tr>
              <a:tr h="152400">
                <a:tc>
                  <a:txBody>
                    <a:bodyPr/>
                    <a:lstStyle/>
                    <a:p>
                      <a:pPr algn="ctr">
                        <a:lnSpc>
                          <a:spcPct val="100000"/>
                        </a:lnSpc>
                        <a:spcAft>
                          <a:spcPts val="0"/>
                        </a:spcAft>
                      </a:pPr>
                      <a:r>
                        <a:rPr lang="en-US" sz="2000" b="1" dirty="0">
                          <a:latin typeface="Times New Roman" panose="02020603050405020304" pitchFamily="18" charset="0"/>
                          <a:ea typeface="Cambria"/>
                          <a:cs typeface="Times New Roman" panose="02020603050405020304" pitchFamily="18" charset="0"/>
                        </a:rPr>
                        <a:t>2050</a:t>
                      </a:r>
                    </a:p>
                  </a:txBody>
                  <a:tcPr marL="5411" marR="5411" marT="0" marB="0" anchor="ctr">
                    <a:solidFill>
                      <a:schemeClr val="accent2">
                        <a:lumMod val="20000"/>
                        <a:lumOff val="80000"/>
                      </a:schemeClr>
                    </a:solidFill>
                  </a:tcPr>
                </a:tc>
                <a:tc>
                  <a:txBody>
                    <a:bodyPr/>
                    <a:lstStyle/>
                    <a:p>
                      <a:pPr algn="ctr">
                        <a:lnSpc>
                          <a:spcPct val="100000"/>
                        </a:lnSpc>
                        <a:spcBef>
                          <a:spcPts val="0"/>
                        </a:spcBef>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69,208</a:t>
                      </a:r>
                      <a:endParaRPr lang="en-CA" sz="20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00000"/>
                        </a:lnSpc>
                        <a:spcBef>
                          <a:spcPts val="0"/>
                        </a:spcBef>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6.15</a:t>
                      </a:r>
                      <a:endParaRPr lang="en-CA" sz="20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00000"/>
                        </a:lnSpc>
                        <a:spcBef>
                          <a:spcPts val="0"/>
                        </a:spcBef>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81,952</a:t>
                      </a:r>
                      <a:endParaRPr lang="en-CA" sz="20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00000"/>
                        </a:lnSpc>
                        <a:spcBef>
                          <a:spcPts val="0"/>
                        </a:spcBef>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6.65</a:t>
                      </a:r>
                      <a:endParaRPr lang="en-CA" sz="20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00000"/>
                        </a:lnSpc>
                        <a:spcBef>
                          <a:spcPts val="0"/>
                        </a:spcBef>
                        <a:spcAft>
                          <a:spcPts val="0"/>
                        </a:spcAft>
                      </a:pPr>
                      <a:r>
                        <a:rPr lang="en-US" sz="2000">
                          <a:effectLst/>
                          <a:latin typeface="Times New Roman" panose="02020603050405020304" pitchFamily="18" charset="0"/>
                          <a:ea typeface="Times New Roman" panose="02020603050405020304" pitchFamily="18" charset="0"/>
                          <a:cs typeface="Times New Roman" panose="02020603050405020304" pitchFamily="18" charset="0"/>
                        </a:rPr>
                        <a:t>58,400</a:t>
                      </a:r>
                      <a:endParaRPr lang="en-CA" sz="20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en-US" sz="2000" dirty="0">
                          <a:latin typeface="Times New Roman" panose="02020603050405020304" pitchFamily="18" charset="0"/>
                          <a:cs typeface="Times New Roman" panose="02020603050405020304" pitchFamily="18" charset="0"/>
                        </a:rPr>
                        <a:t>5.65</a:t>
                      </a:r>
                      <a:endParaRPr lang="en-US" sz="2000" dirty="0">
                        <a:latin typeface="Times New Roman" panose="02020603050405020304" pitchFamily="18" charset="0"/>
                        <a:ea typeface="Cambria"/>
                        <a:cs typeface="Times New Roman" panose="02020603050405020304" pitchFamily="18" charset="0"/>
                      </a:endParaRPr>
                    </a:p>
                  </a:txBody>
                  <a:tcPr marL="68580" marR="68580" marT="0" marB="0" anchor="ctr"/>
                </a:tc>
                <a:extLst>
                  <a:ext uri="{0D108BD9-81ED-4DB2-BD59-A6C34878D82A}">
                    <a16:rowId xmlns="" xmlns:a16="http://schemas.microsoft.com/office/drawing/2014/main" val="1003450048"/>
                  </a:ext>
                </a:extLst>
              </a:tr>
              <a:tr h="233001">
                <a:tc gridSpan="2">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CAGR (%)</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tc hMerge="1">
                  <a:txBody>
                    <a:bodyPr/>
                    <a:lstStyle/>
                    <a:p>
                      <a:endParaRPr lang="en-US"/>
                    </a:p>
                  </a:txBody>
                  <a:tcPr/>
                </a:tc>
                <a:tc>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6.26</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6.76</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endParaRPr lang="en-US" sz="2000">
                        <a:latin typeface="Times New Roman" panose="02020603050405020304" pitchFamily="18" charset="0"/>
                        <a:ea typeface="Cambria"/>
                        <a:cs typeface="Times New Roman" panose="02020603050405020304" pitchFamily="18" charset="0"/>
                      </a:endParaRPr>
                    </a:p>
                  </a:txBody>
                  <a:tcPr marL="5411" marR="5411" marT="0" marB="0" anchor="ctr"/>
                </a:tc>
                <a:tc>
                  <a:txBody>
                    <a:bodyPr/>
                    <a:lstStyle/>
                    <a:p>
                      <a:pPr algn="ctr">
                        <a:lnSpc>
                          <a:spcPct val="100000"/>
                        </a:lnSpc>
                        <a:spcAft>
                          <a:spcPts val="0"/>
                        </a:spcAft>
                      </a:pPr>
                      <a:r>
                        <a:rPr lang="en-CA" sz="2000" dirty="0">
                          <a:latin typeface="Times New Roman" panose="02020603050405020304" pitchFamily="18" charset="0"/>
                          <a:cs typeface="Times New Roman" panose="02020603050405020304" pitchFamily="18" charset="0"/>
                        </a:rPr>
                        <a:t>5.76</a:t>
                      </a:r>
                      <a:endParaRPr lang="en-US" sz="2000" dirty="0">
                        <a:latin typeface="Times New Roman" panose="02020603050405020304" pitchFamily="18" charset="0"/>
                        <a:ea typeface="Cambria"/>
                        <a:cs typeface="Times New Roman" panose="02020603050405020304" pitchFamily="18" charset="0"/>
                      </a:endParaRPr>
                    </a:p>
                  </a:txBody>
                  <a:tcPr marL="5411" marR="5411" marT="0" marB="0" anchor="ctr"/>
                </a:tc>
                <a:extLst>
                  <a:ext uri="{0D108BD9-81ED-4DB2-BD59-A6C34878D82A}">
                    <a16:rowId xmlns="" xmlns:a16="http://schemas.microsoft.com/office/drawing/2014/main" val="10010"/>
                  </a:ext>
                </a:extLst>
              </a:tr>
            </a:tbl>
          </a:graphicData>
        </a:graphic>
      </p:graphicFrame>
      <p:sp>
        <p:nvSpPr>
          <p:cNvPr id="7" name="Title 1"/>
          <p:cNvSpPr txBox="1">
            <a:spLocks/>
          </p:cNvSpPr>
          <p:nvPr/>
        </p:nvSpPr>
        <p:spPr>
          <a:xfrm>
            <a:off x="457200" y="76200"/>
            <a:ext cx="8229600" cy="60960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endParaRPr lang="en-US" sz="4000" dirty="0"/>
          </a:p>
        </p:txBody>
      </p:sp>
      <p:sp>
        <p:nvSpPr>
          <p:cNvPr id="8" name="Rectangle: Rounded Corners 7">
            <a:extLst>
              <a:ext uri="{FF2B5EF4-FFF2-40B4-BE49-F238E27FC236}">
                <a16:creationId xmlns="" xmlns:a16="http://schemas.microsoft.com/office/drawing/2014/main" id="{D6E980A4-D4A1-4F53-AF34-6F7B10D93145}"/>
              </a:ext>
            </a:extLst>
          </p:cNvPr>
          <p:cNvSpPr/>
          <p:nvPr/>
        </p:nvSpPr>
        <p:spPr>
          <a:xfrm>
            <a:off x="2666998" y="314858"/>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GDP Growth Forecast</a:t>
            </a:r>
          </a:p>
        </p:txBody>
      </p:sp>
      <p:pic>
        <p:nvPicPr>
          <p:cNvPr id="9" name="Picture 2">
            <a:extLst>
              <a:ext uri="{FF2B5EF4-FFF2-40B4-BE49-F238E27FC236}">
                <a16:creationId xmlns="" xmlns:a16="http://schemas.microsoft.com/office/drawing/2014/main" id="{C6138057-58B4-4EC3-92E7-ABB83717917C}"/>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725235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7102743F-2F66-4FC2-B0DD-4E9ECFD3E125}" type="slidenum">
              <a:rPr lang="en-US" smtClean="0"/>
              <a:pPr/>
              <a:t>2</a:t>
            </a:fld>
            <a:endParaRPr lang="en-US" dirty="0"/>
          </a:p>
        </p:txBody>
      </p:sp>
      <p:sp>
        <p:nvSpPr>
          <p:cNvPr id="5" name="Footer Placeholder 4"/>
          <p:cNvSpPr>
            <a:spLocks noGrp="1"/>
          </p:cNvSpPr>
          <p:nvPr>
            <p:ph type="ftr" sz="quarter" idx="12"/>
          </p:nvPr>
        </p:nvSpPr>
        <p:spPr/>
        <p:txBody>
          <a:bodyPr/>
          <a:lstStyle/>
          <a:p>
            <a:r>
              <a:rPr lang="en-US"/>
              <a:t>Feasibility Studies for MCT &amp; CDY</a:t>
            </a:r>
            <a:endParaRPr lang="en-US" dirty="0"/>
          </a:p>
        </p:txBody>
      </p:sp>
      <p:sp>
        <p:nvSpPr>
          <p:cNvPr id="1025" name="Rectangle 1"/>
          <p:cNvSpPr>
            <a:spLocks noChangeArrowheads="1"/>
          </p:cNvSpPr>
          <p:nvPr/>
        </p:nvSpPr>
        <p:spPr bwMode="auto">
          <a:xfrm>
            <a:off x="331076" y="685800"/>
            <a:ext cx="881292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kumimoji="0" lang="en-US" sz="30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Roosevelt jetty is located at the west bank of the river </a:t>
            </a:r>
            <a:r>
              <a:rPr kumimoji="0" lang="en-US" sz="3000" b="1" i="1"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Bhairab</a:t>
            </a:r>
            <a:r>
              <a:rPr kumimoji="0" lang="en-US" sz="30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in </a:t>
            </a:r>
            <a:r>
              <a:rPr kumimoji="0" lang="en-US" sz="30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Khulna</a:t>
            </a:r>
            <a:r>
              <a:rPr kumimoji="0" lang="en-US"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kumimoji="0" lang="en-US"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30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The Jetty was constructed </a:t>
            </a:r>
            <a:r>
              <a:rPr kumimoji="0" lang="en-US"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during </a:t>
            </a:r>
            <a:r>
              <a:rPr kumimoji="0" lang="en-US" sz="30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the Second World War by the U.S Core of Army </a:t>
            </a:r>
            <a:r>
              <a:rPr kumimoji="0" lang="en-US"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Engineers and </a:t>
            </a:r>
            <a:r>
              <a:rPr kumimoji="0" lang="en-US" sz="30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named ‘Roosevelt Jetty’ after Mr. F.D Roosevelt,  the then president of the United States of </a:t>
            </a:r>
            <a:r>
              <a:rPr kumimoji="0" lang="en-US"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America.</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lang="en-US" sz="3000" b="1" dirty="0" smtClean="0">
                <a:latin typeface="Times New Roman" pitchFamily="18" charset="0"/>
                <a:ea typeface="Calibri" pitchFamily="34" charset="0"/>
                <a:cs typeface="Times New Roman" pitchFamily="18" charset="0"/>
              </a:rPr>
              <a:t>The Roosevelt Jetty is well connected by road, rail and waterways. </a:t>
            </a:r>
          </a:p>
          <a:p>
            <a:pPr lvl="0" algn="just" fontAlgn="base">
              <a:spcBef>
                <a:spcPct val="0"/>
              </a:spcBef>
              <a:spcAft>
                <a:spcPct val="0"/>
              </a:spcAft>
              <a:buFont typeface="Wingdings" pitchFamily="2" charset="2"/>
              <a:buChar char="q"/>
            </a:pPr>
            <a:r>
              <a:rPr lang="en-US" sz="3000" b="1" dirty="0" smtClean="0">
                <a:latin typeface="Times New Roman" pitchFamily="18" charset="0"/>
                <a:ea typeface="Calibri" pitchFamily="34" charset="0"/>
                <a:cs typeface="Times New Roman" pitchFamily="18" charset="0"/>
              </a:rPr>
              <a:t>The capacity of Roosevelt jetty was 11550 </a:t>
            </a:r>
            <a:r>
              <a:rPr lang="en-US" sz="3000" b="1" dirty="0" err="1" smtClean="0">
                <a:latin typeface="Times New Roman" pitchFamily="18" charset="0"/>
                <a:ea typeface="Calibri" pitchFamily="34" charset="0"/>
                <a:cs typeface="Times New Roman" pitchFamily="18" charset="0"/>
              </a:rPr>
              <a:t>rft</a:t>
            </a:r>
            <a:r>
              <a:rPr lang="en-US" sz="3000" b="1" dirty="0" smtClean="0">
                <a:latin typeface="Times New Roman" pitchFamily="18" charset="0"/>
                <a:ea typeface="Calibri" pitchFamily="34" charset="0"/>
                <a:cs typeface="Times New Roman" pitchFamily="18" charset="0"/>
              </a:rPr>
              <a:t>  RCC Jetty, 2(two) transit sheds having total storage 12,000 tons and sufficient open stockyard for stacking general cargo.</a:t>
            </a:r>
            <a:endParaRPr lang="en-US" sz="2400" b="1" dirty="0">
              <a:latin typeface="Times New Roman" pitchFamily="18" charset="0"/>
              <a:ea typeface="Calibri" pitchFamily="34" charset="0"/>
              <a:cs typeface="Times New Roman" pitchFamily="18" charset="0"/>
            </a:endParaRPr>
          </a:p>
        </p:txBody>
      </p:sp>
      <p:sp>
        <p:nvSpPr>
          <p:cNvPr id="6" name="Rectangle: Rounded Corners 5">
            <a:extLst>
              <a:ext uri="{FF2B5EF4-FFF2-40B4-BE49-F238E27FC236}">
                <a16:creationId xmlns="" xmlns:a16="http://schemas.microsoft.com/office/drawing/2014/main" id="{8AE7B99D-4184-44DE-98C4-31E396F0A100}"/>
              </a:ext>
            </a:extLst>
          </p:cNvPr>
          <p:cNvSpPr/>
          <p:nvPr/>
        </p:nvSpPr>
        <p:spPr>
          <a:xfrm>
            <a:off x="2438400" y="90318"/>
            <a:ext cx="4876800" cy="482551"/>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0B0F0"/>
                </a:solidFill>
                <a:latin typeface="+mj-lt"/>
              </a:rPr>
              <a:t>Background</a:t>
            </a:r>
          </a:p>
        </p:txBody>
      </p:sp>
      <p:pic>
        <p:nvPicPr>
          <p:cNvPr id="8" name="Picture 2">
            <a:extLst>
              <a:ext uri="{FF2B5EF4-FFF2-40B4-BE49-F238E27FC236}">
                <a16:creationId xmlns="" xmlns:a16="http://schemas.microsoft.com/office/drawing/2014/main" id="{1EFBF4D2-157C-4386-B568-8F35D9A9147D}"/>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1"/>
          </p:nvPr>
        </p:nvSpPr>
        <p:spPr/>
        <p:txBody>
          <a:bodyPr/>
          <a:lstStyle/>
          <a:p>
            <a:fld id="{7102743F-2F66-4FC2-B0DD-4E9ECFD3E125}" type="slidenum">
              <a:rPr lang="en-US" smtClean="0"/>
              <a:pPr/>
              <a:t>20</a:t>
            </a:fld>
            <a:endParaRPr lang="en-US" dirty="0"/>
          </a:p>
        </p:txBody>
      </p:sp>
      <p:sp>
        <p:nvSpPr>
          <p:cNvPr id="8" name="Footer Placeholder 7"/>
          <p:cNvSpPr>
            <a:spLocks noGrp="1"/>
          </p:cNvSpPr>
          <p:nvPr>
            <p:ph type="ftr" sz="quarter" idx="12"/>
          </p:nvPr>
        </p:nvSpPr>
        <p:spPr>
          <a:xfrm>
            <a:off x="1257300" y="6453065"/>
            <a:ext cx="7162800" cy="228600"/>
          </a:xfrm>
        </p:spPr>
        <p:txBody>
          <a:bodyPr/>
          <a:lstStyle/>
          <a:p>
            <a:r>
              <a:rPr lang="en-US" dirty="0"/>
              <a:t>Feasibility Study for the Extension of Roosevelt Jetty</a:t>
            </a:r>
          </a:p>
        </p:txBody>
      </p:sp>
      <p:sp>
        <p:nvSpPr>
          <p:cNvPr id="10" name="Rectangle 9"/>
          <p:cNvSpPr/>
          <p:nvPr/>
        </p:nvSpPr>
        <p:spPr>
          <a:xfrm>
            <a:off x="838200" y="914400"/>
            <a:ext cx="8001000" cy="369332"/>
          </a:xfrm>
          <a:prstGeom prst="rect">
            <a:avLst/>
          </a:prstGeom>
        </p:spPr>
        <p:txBody>
          <a:bodyPr wrap="square">
            <a:spAutoFit/>
          </a:bodyPr>
          <a:lstStyle/>
          <a:p>
            <a:pPr lvl="0"/>
            <a:r>
              <a:rPr lang="en-US" b="1" dirty="0">
                <a:solidFill>
                  <a:srgbClr val="990000"/>
                </a:solidFill>
                <a:latin typeface="Times New Roman" pitchFamily="18" charset="0"/>
                <a:cs typeface="Times New Roman" pitchFamily="18" charset="0"/>
              </a:rPr>
              <a:t>Correlation between the GDP and Total Cargo Throughput in Bangladesh</a:t>
            </a:r>
            <a:endParaRPr lang="en-US" dirty="0">
              <a:solidFill>
                <a:srgbClr val="990000"/>
              </a:solidFill>
            </a:endParaRPr>
          </a:p>
        </p:txBody>
      </p:sp>
      <p:sp>
        <p:nvSpPr>
          <p:cNvPr id="12" name="Title 1"/>
          <p:cNvSpPr txBox="1">
            <a:spLocks/>
          </p:cNvSpPr>
          <p:nvPr/>
        </p:nvSpPr>
        <p:spPr>
          <a:xfrm>
            <a:off x="457200" y="76200"/>
            <a:ext cx="8229600" cy="60960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endParaRPr lang="en-US" sz="4000" dirty="0"/>
          </a:p>
        </p:txBody>
      </p:sp>
      <p:graphicFrame>
        <p:nvGraphicFramePr>
          <p:cNvPr id="13" name="Chart 12"/>
          <p:cNvGraphicFramePr>
            <a:graphicFrameLocks/>
          </p:cNvGraphicFramePr>
          <p:nvPr>
            <p:extLst>
              <p:ext uri="{D42A27DB-BD31-4B8C-83A1-F6EECF244321}">
                <p14:modId xmlns="" xmlns:p14="http://schemas.microsoft.com/office/powerpoint/2010/main" val="1753777742"/>
              </p:ext>
            </p:extLst>
          </p:nvPr>
        </p:nvGraphicFramePr>
        <p:xfrm>
          <a:off x="838200" y="1333499"/>
          <a:ext cx="7086600" cy="5067301"/>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Rounded Corners 6">
            <a:extLst>
              <a:ext uri="{FF2B5EF4-FFF2-40B4-BE49-F238E27FC236}">
                <a16:creationId xmlns="" xmlns:a16="http://schemas.microsoft.com/office/drawing/2014/main" id="{063F19A1-7456-4D5A-AB21-C1BA26D3305D}"/>
              </a:ext>
            </a:extLst>
          </p:cNvPr>
          <p:cNvSpPr/>
          <p:nvPr/>
        </p:nvSpPr>
        <p:spPr>
          <a:xfrm>
            <a:off x="2666998" y="314858"/>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Throughput Forecast for BD</a:t>
            </a:r>
          </a:p>
        </p:txBody>
      </p:sp>
      <p:pic>
        <p:nvPicPr>
          <p:cNvPr id="11" name="Picture 2">
            <a:extLst>
              <a:ext uri="{FF2B5EF4-FFF2-40B4-BE49-F238E27FC236}">
                <a16:creationId xmlns="" xmlns:a16="http://schemas.microsoft.com/office/drawing/2014/main" id="{9ECF6E93-1A2E-4364-9EB4-D663257FF220}"/>
              </a:ext>
            </a:extLst>
          </p:cNvPr>
          <p:cNvPicPr>
            <a:picLocks noChangeAspect="1" noChangeArrowheads="1"/>
          </p:cNvPicPr>
          <p:nvPr/>
        </p:nvPicPr>
        <p:blipFill>
          <a:blip r:embed="rId4" cstate="print"/>
          <a:srcRect l="6505"/>
          <a:stretch>
            <a:fillRect/>
          </a:stretch>
        </p:blipFill>
        <p:spPr bwMode="auto">
          <a:xfrm>
            <a:off x="331076" y="0"/>
            <a:ext cx="735724" cy="735724"/>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 xmlns:p14="http://schemas.microsoft.com/office/powerpoint/2010/main" val="997827537"/>
              </p:ext>
            </p:extLst>
          </p:nvPr>
        </p:nvGraphicFramePr>
        <p:xfrm>
          <a:off x="380999" y="1295400"/>
          <a:ext cx="8763001" cy="5578326"/>
        </p:xfrm>
        <a:graphic>
          <a:graphicData uri="http://schemas.openxmlformats.org/drawingml/2006/table">
            <a:tbl>
              <a:tblPr>
                <a:tableStyleId>{7DF18680-E054-41AD-8BC1-D1AEF772440D}</a:tableStyleId>
              </a:tblPr>
              <a:tblGrid>
                <a:gridCol w="1074708">
                  <a:extLst>
                    <a:ext uri="{9D8B030D-6E8A-4147-A177-3AD203B41FA5}">
                      <a16:colId xmlns="" xmlns:a16="http://schemas.microsoft.com/office/drawing/2014/main" val="20000"/>
                    </a:ext>
                  </a:extLst>
                </a:gridCol>
                <a:gridCol w="1488056">
                  <a:extLst>
                    <a:ext uri="{9D8B030D-6E8A-4147-A177-3AD203B41FA5}">
                      <a16:colId xmlns="" xmlns:a16="http://schemas.microsoft.com/office/drawing/2014/main" val="20001"/>
                    </a:ext>
                  </a:extLst>
                </a:gridCol>
                <a:gridCol w="1074708">
                  <a:extLst>
                    <a:ext uri="{9D8B030D-6E8A-4147-A177-3AD203B41FA5}">
                      <a16:colId xmlns="" xmlns:a16="http://schemas.microsoft.com/office/drawing/2014/main" val="20002"/>
                    </a:ext>
                  </a:extLst>
                </a:gridCol>
                <a:gridCol w="1405387">
                  <a:extLst>
                    <a:ext uri="{9D8B030D-6E8A-4147-A177-3AD203B41FA5}">
                      <a16:colId xmlns="" xmlns:a16="http://schemas.microsoft.com/office/drawing/2014/main" val="20003"/>
                    </a:ext>
                  </a:extLst>
                </a:gridCol>
                <a:gridCol w="1306676">
                  <a:extLst>
                    <a:ext uri="{9D8B030D-6E8A-4147-A177-3AD203B41FA5}">
                      <a16:colId xmlns="" xmlns:a16="http://schemas.microsoft.com/office/drawing/2014/main" val="20004"/>
                    </a:ext>
                  </a:extLst>
                </a:gridCol>
                <a:gridCol w="1256089">
                  <a:extLst>
                    <a:ext uri="{9D8B030D-6E8A-4147-A177-3AD203B41FA5}">
                      <a16:colId xmlns="" xmlns:a16="http://schemas.microsoft.com/office/drawing/2014/main" val="20005"/>
                    </a:ext>
                  </a:extLst>
                </a:gridCol>
                <a:gridCol w="1157377">
                  <a:extLst>
                    <a:ext uri="{9D8B030D-6E8A-4147-A177-3AD203B41FA5}">
                      <a16:colId xmlns="" xmlns:a16="http://schemas.microsoft.com/office/drawing/2014/main" val="20006"/>
                    </a:ext>
                  </a:extLst>
                </a:gridCol>
              </a:tblGrid>
              <a:tr h="264187">
                <a:tc rowSpan="2">
                  <a:txBody>
                    <a:bodyPr/>
                    <a:lstStyle/>
                    <a:p>
                      <a:pPr algn="ctr">
                        <a:lnSpc>
                          <a:spcPct val="100000"/>
                        </a:lnSpc>
                        <a:spcAft>
                          <a:spcPts val="0"/>
                        </a:spcAft>
                      </a:pPr>
                      <a:r>
                        <a:rPr lang="en-CA" sz="1800" dirty="0">
                          <a:latin typeface="+mj-lt"/>
                          <a:cs typeface="Times New Roman" panose="02020603050405020304" pitchFamily="18" charset="0"/>
                        </a:rPr>
                        <a:t>Year</a:t>
                      </a:r>
                      <a:endParaRPr lang="en-US" sz="1800" dirty="0">
                        <a:latin typeface="+mj-lt"/>
                        <a:ea typeface="Cambria"/>
                        <a:cs typeface="Times New Roman" pitchFamily="18" charset="0"/>
                      </a:endParaRPr>
                    </a:p>
                  </a:txBody>
                  <a:tcPr marL="23689" marR="23689" marT="0" marB="0" anchor="ctr"/>
                </a:tc>
                <a:tc gridSpan="2">
                  <a:txBody>
                    <a:bodyPr/>
                    <a:lstStyle/>
                    <a:p>
                      <a:pPr algn="ctr">
                        <a:lnSpc>
                          <a:spcPct val="100000"/>
                        </a:lnSpc>
                        <a:spcAft>
                          <a:spcPts val="0"/>
                        </a:spcAft>
                      </a:pPr>
                      <a:r>
                        <a:rPr lang="en-CA" sz="1800" b="1" dirty="0">
                          <a:solidFill>
                            <a:schemeClr val="accent6">
                              <a:lumMod val="75000"/>
                            </a:schemeClr>
                          </a:solidFill>
                          <a:latin typeface="+mj-lt"/>
                          <a:cs typeface="Times New Roman" panose="02020603050405020304" pitchFamily="18" charset="0"/>
                        </a:rPr>
                        <a:t>Base Case</a:t>
                      </a:r>
                      <a:endParaRPr lang="en-US" sz="1800" b="1" dirty="0">
                        <a:solidFill>
                          <a:schemeClr val="accent6">
                            <a:lumMod val="75000"/>
                          </a:schemeClr>
                        </a:solidFill>
                        <a:latin typeface="+mj-lt"/>
                        <a:ea typeface="Cambria"/>
                        <a:cs typeface="Times New Roman" pitchFamily="18" charset="0"/>
                      </a:endParaRPr>
                    </a:p>
                  </a:txBody>
                  <a:tcPr marL="23689" marR="23689" marT="0" marB="0" anchor="ctr"/>
                </a:tc>
                <a:tc hMerge="1">
                  <a:txBody>
                    <a:bodyPr/>
                    <a:lstStyle/>
                    <a:p>
                      <a:endParaRPr lang="en-US"/>
                    </a:p>
                  </a:txBody>
                  <a:tcPr/>
                </a:tc>
                <a:tc gridSpan="2">
                  <a:txBody>
                    <a:bodyPr/>
                    <a:lstStyle/>
                    <a:p>
                      <a:pPr algn="ctr">
                        <a:lnSpc>
                          <a:spcPct val="100000"/>
                        </a:lnSpc>
                        <a:spcAft>
                          <a:spcPts val="0"/>
                        </a:spcAft>
                      </a:pPr>
                      <a:r>
                        <a:rPr lang="en-CA" sz="1800">
                          <a:latin typeface="+mj-lt"/>
                          <a:cs typeface="Times New Roman" panose="02020603050405020304" pitchFamily="18" charset="0"/>
                        </a:rPr>
                        <a:t>High Case</a:t>
                      </a:r>
                      <a:endParaRPr lang="en-US" sz="1800">
                        <a:latin typeface="+mj-lt"/>
                        <a:ea typeface="Cambria"/>
                        <a:cs typeface="Times New Roman" pitchFamily="18" charset="0"/>
                      </a:endParaRPr>
                    </a:p>
                  </a:txBody>
                  <a:tcPr marL="23689" marR="23689" marT="0" marB="0" anchor="ctr"/>
                </a:tc>
                <a:tc hMerge="1">
                  <a:txBody>
                    <a:bodyPr/>
                    <a:lstStyle/>
                    <a:p>
                      <a:endParaRPr lang="en-US"/>
                    </a:p>
                  </a:txBody>
                  <a:tcPr/>
                </a:tc>
                <a:tc gridSpan="2">
                  <a:txBody>
                    <a:bodyPr/>
                    <a:lstStyle/>
                    <a:p>
                      <a:pPr algn="ctr">
                        <a:lnSpc>
                          <a:spcPct val="100000"/>
                        </a:lnSpc>
                        <a:spcAft>
                          <a:spcPts val="0"/>
                        </a:spcAft>
                      </a:pPr>
                      <a:r>
                        <a:rPr lang="en-CA" sz="1800">
                          <a:latin typeface="+mj-lt"/>
                          <a:cs typeface="Times New Roman" panose="02020603050405020304" pitchFamily="18" charset="0"/>
                        </a:rPr>
                        <a:t>Low Case</a:t>
                      </a:r>
                      <a:endParaRPr lang="en-US" sz="1800">
                        <a:latin typeface="+mj-lt"/>
                        <a:ea typeface="Cambria"/>
                        <a:cs typeface="Times New Roman" pitchFamily="18" charset="0"/>
                      </a:endParaRPr>
                    </a:p>
                  </a:txBody>
                  <a:tcPr marL="23689" marR="23689" marT="0" marB="0" anchor="ctr"/>
                </a:tc>
                <a:tc hMerge="1">
                  <a:txBody>
                    <a:bodyPr/>
                    <a:lstStyle/>
                    <a:p>
                      <a:endParaRPr lang="en-US"/>
                    </a:p>
                  </a:txBody>
                  <a:tcPr/>
                </a:tc>
                <a:extLst>
                  <a:ext uri="{0D108BD9-81ED-4DB2-BD59-A6C34878D82A}">
                    <a16:rowId xmlns="" xmlns:a16="http://schemas.microsoft.com/office/drawing/2014/main" val="10000"/>
                  </a:ext>
                </a:extLst>
              </a:tr>
              <a:tr h="543051">
                <a:tc vMerge="1">
                  <a:txBody>
                    <a:bodyPr/>
                    <a:lstStyle/>
                    <a:p>
                      <a:endParaRPr lang="en-US"/>
                    </a:p>
                  </a:txBody>
                  <a:tcPr/>
                </a:tc>
                <a:tc>
                  <a:txBody>
                    <a:bodyPr/>
                    <a:lstStyle/>
                    <a:p>
                      <a:pPr algn="ctr">
                        <a:lnSpc>
                          <a:spcPct val="100000"/>
                        </a:lnSpc>
                        <a:spcAft>
                          <a:spcPts val="0"/>
                        </a:spcAft>
                      </a:pPr>
                      <a:r>
                        <a:rPr lang="en-CA" sz="1800" b="1" dirty="0">
                          <a:solidFill>
                            <a:schemeClr val="accent6">
                              <a:lumMod val="75000"/>
                            </a:schemeClr>
                          </a:solidFill>
                          <a:latin typeface="+mj-lt"/>
                          <a:cs typeface="Times New Roman" panose="02020603050405020304" pitchFamily="18" charset="0"/>
                        </a:rPr>
                        <a:t>Million Tonnage</a:t>
                      </a:r>
                      <a:endParaRPr lang="en-US" sz="1800" b="1" dirty="0">
                        <a:solidFill>
                          <a:schemeClr val="accent6">
                            <a:lumMod val="75000"/>
                          </a:schemeClr>
                        </a:solidFill>
                        <a:latin typeface="+mj-lt"/>
                        <a:ea typeface="Cambria"/>
                        <a:cs typeface="Times New Roman" pitchFamily="18" charset="0"/>
                      </a:endParaRPr>
                    </a:p>
                  </a:txBody>
                  <a:tcPr marL="23689" marR="23689" marT="0" marB="0" anchor="ctr"/>
                </a:tc>
                <a:tc>
                  <a:txBody>
                    <a:bodyPr/>
                    <a:lstStyle/>
                    <a:p>
                      <a:pPr algn="ctr">
                        <a:lnSpc>
                          <a:spcPct val="100000"/>
                        </a:lnSpc>
                        <a:spcAft>
                          <a:spcPts val="0"/>
                        </a:spcAft>
                      </a:pPr>
                      <a:r>
                        <a:rPr lang="en-CA" sz="1800" dirty="0">
                          <a:latin typeface="+mj-lt"/>
                          <a:cs typeface="Times New Roman" panose="02020603050405020304" pitchFamily="18" charset="0"/>
                        </a:rPr>
                        <a:t>Growth (%)</a:t>
                      </a:r>
                      <a:endParaRPr lang="en-US" sz="1800" dirty="0">
                        <a:solidFill>
                          <a:schemeClr val="tx1">
                            <a:lumMod val="50000"/>
                          </a:schemeClr>
                        </a:solidFill>
                        <a:latin typeface="+mj-lt"/>
                        <a:ea typeface="Cambria"/>
                        <a:cs typeface="Times New Roman" pitchFamily="18" charset="0"/>
                      </a:endParaRPr>
                    </a:p>
                  </a:txBody>
                  <a:tcPr marL="23689" marR="23689" marT="0" marB="0" anchor="ctr"/>
                </a:tc>
                <a:tc>
                  <a:txBody>
                    <a:bodyPr/>
                    <a:lstStyle/>
                    <a:p>
                      <a:pPr algn="ctr">
                        <a:lnSpc>
                          <a:spcPct val="100000"/>
                        </a:lnSpc>
                        <a:spcAft>
                          <a:spcPts val="0"/>
                        </a:spcAft>
                      </a:pPr>
                      <a:r>
                        <a:rPr lang="en-CA" sz="1800" dirty="0">
                          <a:latin typeface="+mj-lt"/>
                          <a:cs typeface="Times New Roman" panose="02020603050405020304" pitchFamily="18" charset="0"/>
                        </a:rPr>
                        <a:t>Million Tonnage</a:t>
                      </a:r>
                      <a:endParaRPr lang="en-US" sz="1800" dirty="0">
                        <a:solidFill>
                          <a:schemeClr val="tx1">
                            <a:lumMod val="50000"/>
                          </a:schemeClr>
                        </a:solidFill>
                        <a:latin typeface="+mj-lt"/>
                        <a:ea typeface="Cambria"/>
                        <a:cs typeface="Times New Roman" pitchFamily="18" charset="0"/>
                      </a:endParaRPr>
                    </a:p>
                  </a:txBody>
                  <a:tcPr marL="23689" marR="23689" marT="0" marB="0" anchor="ctr"/>
                </a:tc>
                <a:tc>
                  <a:txBody>
                    <a:bodyPr/>
                    <a:lstStyle/>
                    <a:p>
                      <a:pPr algn="ctr">
                        <a:lnSpc>
                          <a:spcPct val="100000"/>
                        </a:lnSpc>
                        <a:spcAft>
                          <a:spcPts val="0"/>
                        </a:spcAft>
                      </a:pPr>
                      <a:r>
                        <a:rPr lang="en-CA" sz="1800" dirty="0">
                          <a:latin typeface="+mj-lt"/>
                          <a:cs typeface="Times New Roman" panose="02020603050405020304" pitchFamily="18" charset="0"/>
                        </a:rPr>
                        <a:t>Growth (%)</a:t>
                      </a:r>
                      <a:endParaRPr lang="en-US" sz="1800" dirty="0">
                        <a:solidFill>
                          <a:schemeClr val="tx1">
                            <a:lumMod val="50000"/>
                          </a:schemeClr>
                        </a:solidFill>
                        <a:latin typeface="+mj-lt"/>
                        <a:ea typeface="Cambria"/>
                        <a:cs typeface="Times New Roman" pitchFamily="18" charset="0"/>
                      </a:endParaRPr>
                    </a:p>
                  </a:txBody>
                  <a:tcPr marL="23689" marR="23689" marT="0" marB="0" anchor="ctr"/>
                </a:tc>
                <a:tc>
                  <a:txBody>
                    <a:bodyPr/>
                    <a:lstStyle/>
                    <a:p>
                      <a:pPr algn="ctr">
                        <a:lnSpc>
                          <a:spcPct val="100000"/>
                        </a:lnSpc>
                        <a:spcAft>
                          <a:spcPts val="0"/>
                        </a:spcAft>
                      </a:pPr>
                      <a:r>
                        <a:rPr lang="en-CA" sz="1800" dirty="0">
                          <a:latin typeface="+mj-lt"/>
                          <a:cs typeface="Times New Roman" panose="02020603050405020304" pitchFamily="18" charset="0"/>
                        </a:rPr>
                        <a:t>Million Tonnage</a:t>
                      </a:r>
                      <a:endParaRPr lang="en-US" sz="1800" dirty="0">
                        <a:solidFill>
                          <a:schemeClr val="tx1">
                            <a:lumMod val="50000"/>
                          </a:schemeClr>
                        </a:solidFill>
                        <a:latin typeface="+mj-lt"/>
                        <a:ea typeface="Cambria"/>
                        <a:cs typeface="Times New Roman" pitchFamily="18" charset="0"/>
                      </a:endParaRPr>
                    </a:p>
                  </a:txBody>
                  <a:tcPr marL="23689" marR="23689" marT="0" marB="0" anchor="ctr"/>
                </a:tc>
                <a:tc>
                  <a:txBody>
                    <a:bodyPr/>
                    <a:lstStyle/>
                    <a:p>
                      <a:pPr algn="ctr">
                        <a:lnSpc>
                          <a:spcPct val="100000"/>
                        </a:lnSpc>
                        <a:spcAft>
                          <a:spcPts val="0"/>
                        </a:spcAft>
                      </a:pPr>
                      <a:r>
                        <a:rPr lang="en-CA" sz="1800" dirty="0">
                          <a:latin typeface="+mj-lt"/>
                          <a:cs typeface="Times New Roman" panose="02020603050405020304" pitchFamily="18" charset="0"/>
                        </a:rPr>
                        <a:t>Growth (%)</a:t>
                      </a:r>
                      <a:endParaRPr lang="en-US" sz="1800" dirty="0">
                        <a:solidFill>
                          <a:schemeClr val="tx1">
                            <a:lumMod val="50000"/>
                          </a:schemeClr>
                        </a:solidFill>
                        <a:latin typeface="+mj-lt"/>
                        <a:ea typeface="Cambria"/>
                        <a:cs typeface="Times New Roman" pitchFamily="18" charset="0"/>
                      </a:endParaRPr>
                    </a:p>
                  </a:txBody>
                  <a:tcPr marL="23689" marR="23689" marT="0" marB="0" anchor="ctr"/>
                </a:tc>
                <a:extLst>
                  <a:ext uri="{0D108BD9-81ED-4DB2-BD59-A6C34878D82A}">
                    <a16:rowId xmlns="" xmlns:a16="http://schemas.microsoft.com/office/drawing/2014/main" val="10001"/>
                  </a:ext>
                </a:extLst>
              </a:tr>
              <a:tr h="528374">
                <a:tc>
                  <a:txBody>
                    <a:bodyPr/>
                    <a:lstStyle/>
                    <a:p>
                      <a:pPr algn="ctr">
                        <a:lnSpc>
                          <a:spcPct val="100000"/>
                        </a:lnSpc>
                        <a:spcAft>
                          <a:spcPts val="0"/>
                        </a:spcAft>
                      </a:pPr>
                      <a:r>
                        <a:rPr lang="en-CA" sz="1800" dirty="0">
                          <a:latin typeface="+mj-lt"/>
                          <a:cs typeface="Times New Roman" panose="02020603050405020304" pitchFamily="18" charset="0"/>
                        </a:rPr>
                        <a:t>2015</a:t>
                      </a:r>
                      <a:endParaRPr lang="en-US" sz="1800" dirty="0">
                        <a:latin typeface="+mj-lt"/>
                        <a:ea typeface="Cambria"/>
                        <a:cs typeface="Times New Roman" pitchFamily="18" charset="0"/>
                      </a:endParaRPr>
                    </a:p>
                  </a:txBody>
                  <a:tcPr marL="23689" marR="23689" marT="0" marB="0" anchor="ctr"/>
                </a:tc>
                <a:tc>
                  <a:txBody>
                    <a:bodyPr/>
                    <a:lstStyle/>
                    <a:p>
                      <a:pPr algn="ctr" fontAlgn="b"/>
                      <a:r>
                        <a:rPr lang="en-US" sz="1800" b="0" u="none" strike="noStrike" dirty="0">
                          <a:solidFill>
                            <a:schemeClr val="accent6">
                              <a:lumMod val="75000"/>
                            </a:schemeClr>
                          </a:solidFill>
                          <a:effectLst/>
                          <a:latin typeface="+mj-lt"/>
                          <a:cs typeface="Times New Roman" panose="02020603050405020304" pitchFamily="18" charset="0"/>
                        </a:rPr>
                        <a:t>56.1</a:t>
                      </a:r>
                      <a:endParaRPr lang="en-US" sz="1800" b="0" i="0" u="none" strike="noStrike" dirty="0">
                        <a:solidFill>
                          <a:schemeClr val="accent6">
                            <a:lumMod val="75000"/>
                          </a:schemeClr>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10.31</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56.4</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10.92</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55.8</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9.70</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r h="528374">
                <a:tc>
                  <a:txBody>
                    <a:bodyPr/>
                    <a:lstStyle/>
                    <a:p>
                      <a:pPr algn="ctr">
                        <a:lnSpc>
                          <a:spcPct val="100000"/>
                        </a:lnSpc>
                        <a:spcAft>
                          <a:spcPts val="0"/>
                        </a:spcAft>
                      </a:pPr>
                      <a:r>
                        <a:rPr lang="en-CA" sz="1800" dirty="0">
                          <a:latin typeface="+mj-lt"/>
                          <a:cs typeface="Times New Roman" panose="02020603050405020304" pitchFamily="18" charset="0"/>
                        </a:rPr>
                        <a:t>2020</a:t>
                      </a:r>
                      <a:endParaRPr lang="en-US" sz="1800" dirty="0">
                        <a:latin typeface="+mj-lt"/>
                        <a:ea typeface="Cambria"/>
                        <a:cs typeface="Times New Roman" pitchFamily="18" charset="0"/>
                      </a:endParaRPr>
                    </a:p>
                  </a:txBody>
                  <a:tcPr marL="23689" marR="23689" marT="0" marB="0" anchor="ctr"/>
                </a:tc>
                <a:tc>
                  <a:txBody>
                    <a:bodyPr/>
                    <a:lstStyle/>
                    <a:p>
                      <a:pPr algn="ctr" fontAlgn="b"/>
                      <a:r>
                        <a:rPr lang="en-US" sz="1800" b="0" u="none" strike="noStrike" dirty="0">
                          <a:solidFill>
                            <a:schemeClr val="accent6">
                              <a:lumMod val="75000"/>
                            </a:schemeClr>
                          </a:solidFill>
                          <a:effectLst/>
                          <a:latin typeface="+mj-lt"/>
                          <a:cs typeface="Times New Roman" panose="02020603050405020304" pitchFamily="18" charset="0"/>
                        </a:rPr>
                        <a:t>82.3</a:t>
                      </a:r>
                      <a:endParaRPr lang="en-US" sz="1800" b="0" i="0" u="none" strike="noStrike" dirty="0">
                        <a:solidFill>
                          <a:schemeClr val="accent6">
                            <a:lumMod val="75000"/>
                          </a:schemeClr>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7.62</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84.9</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8.16</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a:effectLst/>
                          <a:latin typeface="+mj-lt"/>
                          <a:cs typeface="Times New Roman" panose="02020603050405020304" pitchFamily="18" charset="0"/>
                        </a:rPr>
                        <a:t>79.7</a:t>
                      </a:r>
                      <a:endParaRPr lang="en-US" sz="1800" b="0" i="0" u="none" strike="noStrike">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7.08</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r h="528374">
                <a:tc>
                  <a:txBody>
                    <a:bodyPr/>
                    <a:lstStyle/>
                    <a:p>
                      <a:pPr algn="ctr">
                        <a:lnSpc>
                          <a:spcPct val="100000"/>
                        </a:lnSpc>
                        <a:spcAft>
                          <a:spcPts val="0"/>
                        </a:spcAft>
                      </a:pPr>
                      <a:r>
                        <a:rPr lang="en-CA" sz="1800" dirty="0">
                          <a:latin typeface="+mj-lt"/>
                          <a:cs typeface="Times New Roman" panose="02020603050405020304" pitchFamily="18" charset="0"/>
                        </a:rPr>
                        <a:t>2025</a:t>
                      </a:r>
                      <a:endParaRPr lang="en-US" sz="1800" dirty="0">
                        <a:latin typeface="+mj-lt"/>
                        <a:ea typeface="Cambria"/>
                        <a:cs typeface="Times New Roman" pitchFamily="18" charset="0"/>
                      </a:endParaRPr>
                    </a:p>
                  </a:txBody>
                  <a:tcPr marL="23689" marR="23689" marT="0" marB="0" anchor="ctr"/>
                </a:tc>
                <a:tc>
                  <a:txBody>
                    <a:bodyPr/>
                    <a:lstStyle/>
                    <a:p>
                      <a:pPr algn="ctr" fontAlgn="b"/>
                      <a:r>
                        <a:rPr lang="en-US" sz="1800" b="0" u="none" strike="noStrike" dirty="0">
                          <a:solidFill>
                            <a:schemeClr val="accent6">
                              <a:lumMod val="75000"/>
                            </a:schemeClr>
                          </a:solidFill>
                          <a:effectLst/>
                          <a:latin typeface="+mj-lt"/>
                          <a:cs typeface="Times New Roman" panose="02020603050405020304" pitchFamily="18" charset="0"/>
                        </a:rPr>
                        <a:t>114.3</a:t>
                      </a:r>
                      <a:endParaRPr lang="en-US" sz="1800" b="0" i="0" u="none" strike="noStrike" dirty="0">
                        <a:solidFill>
                          <a:schemeClr val="accent6">
                            <a:lumMod val="75000"/>
                          </a:schemeClr>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6.72</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120.9</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7.24</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108.0</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6.20</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4"/>
                  </a:ext>
                </a:extLst>
              </a:tr>
              <a:tr h="528374">
                <a:tc>
                  <a:txBody>
                    <a:bodyPr/>
                    <a:lstStyle/>
                    <a:p>
                      <a:pPr algn="ctr">
                        <a:lnSpc>
                          <a:spcPct val="100000"/>
                        </a:lnSpc>
                        <a:spcAft>
                          <a:spcPts val="0"/>
                        </a:spcAft>
                      </a:pPr>
                      <a:r>
                        <a:rPr lang="en-CA" sz="1800" dirty="0">
                          <a:latin typeface="+mj-lt"/>
                          <a:cs typeface="Times New Roman" panose="02020603050405020304" pitchFamily="18" charset="0"/>
                        </a:rPr>
                        <a:t>2030</a:t>
                      </a:r>
                      <a:endParaRPr lang="en-US" sz="1800" dirty="0">
                        <a:latin typeface="+mj-lt"/>
                        <a:ea typeface="Cambria"/>
                        <a:cs typeface="Times New Roman" pitchFamily="18" charset="0"/>
                      </a:endParaRPr>
                    </a:p>
                  </a:txBody>
                  <a:tcPr marL="23689" marR="23689" marT="0" marB="0" anchor="ctr"/>
                </a:tc>
                <a:tc>
                  <a:txBody>
                    <a:bodyPr/>
                    <a:lstStyle/>
                    <a:p>
                      <a:pPr algn="ctr" fontAlgn="b"/>
                      <a:r>
                        <a:rPr lang="en-US" sz="1800" b="0" u="none" strike="noStrike" dirty="0">
                          <a:solidFill>
                            <a:schemeClr val="accent6">
                              <a:lumMod val="75000"/>
                            </a:schemeClr>
                          </a:solidFill>
                          <a:effectLst/>
                          <a:latin typeface="+mj-lt"/>
                          <a:cs typeface="Times New Roman" panose="02020603050405020304" pitchFamily="18" charset="0"/>
                        </a:rPr>
                        <a:t>157.5</a:t>
                      </a:r>
                      <a:endParaRPr lang="en-US" sz="1800" b="0" i="0" u="none" strike="noStrike" dirty="0">
                        <a:solidFill>
                          <a:schemeClr val="accent6">
                            <a:lumMod val="75000"/>
                          </a:schemeClr>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6.56</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170.5</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7.06</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145.3</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6.06</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5"/>
                  </a:ext>
                </a:extLst>
              </a:tr>
              <a:tr h="528374">
                <a:tc>
                  <a:txBody>
                    <a:bodyPr/>
                    <a:lstStyle/>
                    <a:p>
                      <a:pPr algn="ctr">
                        <a:lnSpc>
                          <a:spcPct val="100000"/>
                        </a:lnSpc>
                        <a:spcAft>
                          <a:spcPts val="0"/>
                        </a:spcAft>
                      </a:pPr>
                      <a:r>
                        <a:rPr lang="en-CA" sz="1800" dirty="0">
                          <a:latin typeface="+mj-lt"/>
                          <a:cs typeface="Times New Roman" panose="02020603050405020304" pitchFamily="18" charset="0"/>
                        </a:rPr>
                        <a:t>2035</a:t>
                      </a:r>
                      <a:endParaRPr lang="en-US" sz="1800" dirty="0">
                        <a:latin typeface="+mj-lt"/>
                        <a:ea typeface="Cambria"/>
                        <a:cs typeface="Times New Roman" pitchFamily="18" charset="0"/>
                      </a:endParaRPr>
                    </a:p>
                  </a:txBody>
                  <a:tcPr marL="23689" marR="23689" marT="0" marB="0" anchor="ctr"/>
                </a:tc>
                <a:tc>
                  <a:txBody>
                    <a:bodyPr/>
                    <a:lstStyle/>
                    <a:p>
                      <a:pPr algn="ctr" fontAlgn="b"/>
                      <a:r>
                        <a:rPr lang="en-US" sz="1800" b="0" u="none" strike="noStrike" dirty="0">
                          <a:solidFill>
                            <a:schemeClr val="accent6">
                              <a:lumMod val="75000"/>
                            </a:schemeClr>
                          </a:solidFill>
                          <a:effectLst/>
                          <a:latin typeface="+mj-lt"/>
                          <a:cs typeface="Times New Roman" panose="02020603050405020304" pitchFamily="18" charset="0"/>
                        </a:rPr>
                        <a:t>215.7</a:t>
                      </a:r>
                      <a:endParaRPr lang="en-US" sz="1800" b="0" i="0" u="none" strike="noStrike" dirty="0">
                        <a:solidFill>
                          <a:schemeClr val="accent6">
                            <a:lumMod val="75000"/>
                          </a:schemeClr>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6.45</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239.1</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6.94</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194.4</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5.95</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6"/>
                  </a:ext>
                </a:extLst>
              </a:tr>
              <a:tr h="528374">
                <a:tc>
                  <a:txBody>
                    <a:bodyPr/>
                    <a:lstStyle/>
                    <a:p>
                      <a:pPr algn="ctr">
                        <a:lnSpc>
                          <a:spcPct val="100000"/>
                        </a:lnSpc>
                        <a:spcAft>
                          <a:spcPts val="0"/>
                        </a:spcAft>
                      </a:pPr>
                      <a:r>
                        <a:rPr lang="en-CA" sz="1800" dirty="0">
                          <a:latin typeface="+mj-lt"/>
                          <a:cs typeface="Times New Roman" panose="02020603050405020304" pitchFamily="18" charset="0"/>
                        </a:rPr>
                        <a:t>2040</a:t>
                      </a:r>
                      <a:endParaRPr lang="en-US" sz="1800" dirty="0">
                        <a:latin typeface="+mj-lt"/>
                        <a:ea typeface="Cambria"/>
                        <a:cs typeface="Times New Roman" pitchFamily="18" charset="0"/>
                      </a:endParaRPr>
                    </a:p>
                  </a:txBody>
                  <a:tcPr marL="23689" marR="23689" marT="0" marB="0" anchor="ctr"/>
                </a:tc>
                <a:tc>
                  <a:txBody>
                    <a:bodyPr/>
                    <a:lstStyle/>
                    <a:p>
                      <a:pPr algn="ctr" fontAlgn="b"/>
                      <a:r>
                        <a:rPr lang="en-US" sz="1800" b="0" u="none" strike="noStrike" dirty="0">
                          <a:solidFill>
                            <a:schemeClr val="accent6">
                              <a:lumMod val="75000"/>
                            </a:schemeClr>
                          </a:solidFill>
                          <a:effectLst/>
                          <a:latin typeface="+mj-lt"/>
                          <a:cs typeface="Times New Roman" panose="02020603050405020304" pitchFamily="18" charset="0"/>
                        </a:rPr>
                        <a:t>294.1</a:t>
                      </a:r>
                      <a:endParaRPr lang="en-US" sz="1800" b="0" i="0" u="none" strike="noStrike" dirty="0">
                        <a:solidFill>
                          <a:schemeClr val="accent6">
                            <a:lumMod val="75000"/>
                          </a:schemeClr>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6.37</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333.6</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6.86</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a:effectLst/>
                          <a:latin typeface="+mj-lt"/>
                          <a:cs typeface="Times New Roman" panose="02020603050405020304" pitchFamily="18" charset="0"/>
                        </a:rPr>
                        <a:t>259.0</a:t>
                      </a:r>
                      <a:endParaRPr lang="en-US" sz="1800" b="0" i="0" u="none" strike="noStrike">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5.88</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7"/>
                  </a:ext>
                </a:extLst>
              </a:tr>
              <a:tr h="528374">
                <a:tc>
                  <a:txBody>
                    <a:bodyPr/>
                    <a:lstStyle/>
                    <a:p>
                      <a:pPr algn="ctr">
                        <a:lnSpc>
                          <a:spcPct val="100000"/>
                        </a:lnSpc>
                        <a:spcAft>
                          <a:spcPts val="0"/>
                        </a:spcAft>
                      </a:pPr>
                      <a:r>
                        <a:rPr lang="en-CA" sz="1800" dirty="0">
                          <a:latin typeface="+mj-lt"/>
                          <a:cs typeface="Times New Roman" panose="02020603050405020304" pitchFamily="18" charset="0"/>
                        </a:rPr>
                        <a:t>2045</a:t>
                      </a:r>
                      <a:endParaRPr lang="en-US" sz="1800" dirty="0">
                        <a:latin typeface="+mj-lt"/>
                        <a:ea typeface="Cambria"/>
                        <a:cs typeface="Times New Roman" pitchFamily="18" charset="0"/>
                      </a:endParaRPr>
                    </a:p>
                  </a:txBody>
                  <a:tcPr marL="23689" marR="23689" marT="0" marB="0" anchor="ctr"/>
                </a:tc>
                <a:tc>
                  <a:txBody>
                    <a:bodyPr/>
                    <a:lstStyle/>
                    <a:p>
                      <a:pPr algn="ctr" fontAlgn="b"/>
                      <a:r>
                        <a:rPr lang="en-US" sz="1800" b="0" u="none" strike="noStrike" dirty="0">
                          <a:solidFill>
                            <a:schemeClr val="accent6">
                              <a:lumMod val="75000"/>
                            </a:schemeClr>
                          </a:solidFill>
                          <a:effectLst/>
                          <a:latin typeface="+mj-lt"/>
                          <a:cs typeface="Times New Roman" panose="02020603050405020304" pitchFamily="18" charset="0"/>
                        </a:rPr>
                        <a:t>399.8</a:t>
                      </a:r>
                      <a:endParaRPr lang="en-US" sz="1800" b="0" i="0" u="none" strike="noStrike" dirty="0">
                        <a:solidFill>
                          <a:schemeClr val="accent6">
                            <a:lumMod val="75000"/>
                          </a:schemeClr>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6.31</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464.0</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6.80</a:t>
                      </a:r>
                      <a:endParaRPr lang="en-US" sz="180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a:effectLst/>
                          <a:latin typeface="+mj-lt"/>
                          <a:cs typeface="Times New Roman" panose="02020603050405020304" pitchFamily="18" charset="0"/>
                        </a:rPr>
                        <a:t>344.0</a:t>
                      </a:r>
                      <a:endParaRPr lang="en-US" sz="1800" b="0" i="0" u="none" strike="noStrike">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5.82</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8"/>
                  </a:ext>
                </a:extLst>
              </a:tr>
              <a:tr h="528374">
                <a:tc>
                  <a:txBody>
                    <a:bodyPr/>
                    <a:lstStyle/>
                    <a:p>
                      <a:pPr algn="ctr">
                        <a:lnSpc>
                          <a:spcPct val="100000"/>
                        </a:lnSpc>
                        <a:spcAft>
                          <a:spcPts val="0"/>
                        </a:spcAft>
                      </a:pPr>
                      <a:r>
                        <a:rPr lang="en-US" sz="1800" dirty="0">
                          <a:latin typeface="+mj-lt"/>
                          <a:cs typeface="Times New Roman" panose="02020603050405020304" pitchFamily="18" charset="0"/>
                        </a:rPr>
                        <a:t>2050</a:t>
                      </a:r>
                      <a:endParaRPr lang="en-US" sz="1800" dirty="0">
                        <a:solidFill>
                          <a:schemeClr val="tx1">
                            <a:lumMod val="50000"/>
                          </a:schemeClr>
                        </a:solidFill>
                        <a:latin typeface="+mj-lt"/>
                        <a:ea typeface="Cambria"/>
                        <a:cs typeface="Times New Roman" pitchFamily="18" charset="0"/>
                      </a:endParaRPr>
                    </a:p>
                  </a:txBody>
                  <a:tcPr marL="23689" marR="23689" marT="0" marB="0" anchor="ctr"/>
                </a:tc>
                <a:tc>
                  <a:txBody>
                    <a:bodyPr/>
                    <a:lstStyle/>
                    <a:p>
                      <a:pPr algn="ctr" fontAlgn="b"/>
                      <a:r>
                        <a:rPr lang="en-US" sz="1800" b="0" u="none" strike="noStrike" dirty="0">
                          <a:solidFill>
                            <a:schemeClr val="accent6">
                              <a:lumMod val="75000"/>
                            </a:schemeClr>
                          </a:solidFill>
                          <a:effectLst/>
                          <a:latin typeface="+mj-lt"/>
                          <a:cs typeface="Times New Roman" panose="02020603050405020304" pitchFamily="18" charset="0"/>
                        </a:rPr>
                        <a:t>542.2</a:t>
                      </a:r>
                      <a:endParaRPr lang="en-US" sz="1800" b="0" i="0" u="none" strike="noStrike" dirty="0">
                        <a:solidFill>
                          <a:schemeClr val="accent6">
                            <a:lumMod val="75000"/>
                          </a:schemeClr>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6.27</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643.8</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6.76</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algn="ctr" fontAlgn="b"/>
                      <a:r>
                        <a:rPr lang="en-US" sz="1800" u="none" strike="noStrike" dirty="0">
                          <a:effectLst/>
                          <a:latin typeface="+mj-lt"/>
                          <a:cs typeface="Times New Roman" panose="02020603050405020304" pitchFamily="18" charset="0"/>
                        </a:rPr>
                        <a:t>455.9</a:t>
                      </a:r>
                      <a:endParaRPr lang="en-US" sz="1800" b="0" i="0" u="none" strike="noStrike" dirty="0">
                        <a:solidFill>
                          <a:srgbClr val="000000"/>
                        </a:solidFill>
                        <a:effectLst/>
                        <a:latin typeface="+mj-lt"/>
                        <a:cs typeface="Times New Roman" panose="02020603050405020304" pitchFamily="18" charset="0"/>
                      </a:endParaRPr>
                    </a:p>
                  </a:txBody>
                  <a:tcPr marL="7620" marR="7620" marT="762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5.78</a:t>
                      </a:r>
                      <a:endParaRPr lang="en-US" sz="1800" dirty="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710924812"/>
                  </a:ext>
                </a:extLst>
              </a:tr>
              <a:tr h="528374">
                <a:tc>
                  <a:txBody>
                    <a:bodyPr/>
                    <a:lstStyle/>
                    <a:p>
                      <a:pPr algn="ctr">
                        <a:lnSpc>
                          <a:spcPct val="100000"/>
                        </a:lnSpc>
                        <a:spcAft>
                          <a:spcPts val="0"/>
                        </a:spcAft>
                      </a:pPr>
                      <a:r>
                        <a:rPr lang="en-US" sz="1800" dirty="0">
                          <a:latin typeface="+mj-lt"/>
                          <a:cs typeface="Times New Roman" panose="02020603050405020304" pitchFamily="18" charset="0"/>
                        </a:rPr>
                        <a:t>CAGR %</a:t>
                      </a:r>
                      <a:endParaRPr lang="en-US" sz="1800" dirty="0">
                        <a:latin typeface="+mj-lt"/>
                        <a:ea typeface="Cambria"/>
                        <a:cs typeface="Times New Roman" pitchFamily="18" charset="0"/>
                      </a:endParaRPr>
                    </a:p>
                  </a:txBody>
                  <a:tcPr marL="23689" marR="23689" marT="0" marB="0" anchor="ctr"/>
                </a:tc>
                <a:tc>
                  <a:txBody>
                    <a:bodyPr/>
                    <a:lstStyle/>
                    <a:p>
                      <a:pPr algn="ctr">
                        <a:lnSpc>
                          <a:spcPct val="100000"/>
                        </a:lnSpc>
                        <a:spcBef>
                          <a:spcPts val="900"/>
                        </a:spcBef>
                        <a:spcAft>
                          <a:spcPts val="0"/>
                        </a:spcAft>
                      </a:pPr>
                      <a:endParaRPr lang="en-CA" sz="1800" b="0" dirty="0">
                        <a:solidFill>
                          <a:schemeClr val="accent6">
                            <a:lumMod val="75000"/>
                          </a:schemeClr>
                        </a:solidFill>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6.80</a:t>
                      </a:r>
                      <a:endParaRPr lang="en-US" sz="1800" b="1" dirty="0">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 </a:t>
                      </a:r>
                      <a:endParaRPr lang="en-US" sz="1800" b="1" dirty="0">
                        <a:effectLst/>
                        <a:latin typeface="+mj-lt"/>
                        <a:ea typeface="Cambria" panose="02040503050406030204" pitchFamily="18" charset="0"/>
                        <a:cs typeface="Times New Roman" panose="02020603050405020304" pitchFamily="18" charset="0"/>
                      </a:endParaRPr>
                    </a:p>
                  </a:txBody>
                  <a:tcPr marL="68580" marR="68580" marT="0" marB="0" anchor="b"/>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7.31</a:t>
                      </a:r>
                      <a:endParaRPr lang="en-US" sz="1800" b="1">
                        <a:effectLst/>
                        <a:latin typeface="+mj-lt"/>
                        <a:ea typeface="Cambria" panose="02040503050406030204" pitchFamily="18" charset="0"/>
                        <a:cs typeface="Times New Roman" panose="02020603050405020304" pitchFamily="18" charset="0"/>
                      </a:endParaRPr>
                    </a:p>
                  </a:txBody>
                  <a:tcPr marL="68580" marR="68580" marT="0" marB="0" anchor="ctr"/>
                </a:tc>
                <a:tc>
                  <a:txBody>
                    <a:bodyPr/>
                    <a:lstStyle/>
                    <a:p>
                      <a:pPr marL="0" marR="0" algn="ctr">
                        <a:lnSpc>
                          <a:spcPct val="200000"/>
                        </a:lnSpc>
                        <a:spcBef>
                          <a:spcPts val="0"/>
                        </a:spcBef>
                        <a:spcAft>
                          <a:spcPts val="0"/>
                        </a:spcAft>
                      </a:pPr>
                      <a:r>
                        <a:rPr lang="en-US" sz="1800">
                          <a:effectLst/>
                          <a:latin typeface="+mj-lt"/>
                          <a:cs typeface="Times New Roman" panose="02020603050405020304" pitchFamily="18" charset="0"/>
                        </a:rPr>
                        <a:t> </a:t>
                      </a:r>
                      <a:endParaRPr lang="en-US" sz="1800" b="1">
                        <a:effectLst/>
                        <a:latin typeface="+mj-lt"/>
                        <a:ea typeface="Cambria" panose="02040503050406030204" pitchFamily="18" charset="0"/>
                        <a:cs typeface="Times New Roman" panose="02020603050405020304" pitchFamily="18" charset="0"/>
                      </a:endParaRPr>
                    </a:p>
                  </a:txBody>
                  <a:tcPr marL="68580" marR="68580" marT="0" marB="0" anchor="b"/>
                </a:tc>
                <a:tc>
                  <a:txBody>
                    <a:bodyPr/>
                    <a:lstStyle/>
                    <a:p>
                      <a:pPr marL="0" marR="0" algn="ctr">
                        <a:lnSpc>
                          <a:spcPct val="200000"/>
                        </a:lnSpc>
                        <a:spcBef>
                          <a:spcPts val="0"/>
                        </a:spcBef>
                        <a:spcAft>
                          <a:spcPts val="0"/>
                        </a:spcAft>
                      </a:pPr>
                      <a:r>
                        <a:rPr lang="en-US" sz="1800" dirty="0">
                          <a:effectLst/>
                          <a:latin typeface="+mj-lt"/>
                          <a:cs typeface="Times New Roman" panose="02020603050405020304" pitchFamily="18" charset="0"/>
                        </a:rPr>
                        <a:t>6.29</a:t>
                      </a:r>
                      <a:endParaRPr lang="en-US" sz="1800" b="1" dirty="0">
                        <a:effectLst/>
                        <a:latin typeface="+mj-lt"/>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9"/>
                  </a:ext>
                </a:extLst>
              </a:tr>
            </a:tbl>
          </a:graphicData>
        </a:graphic>
      </p:graphicFrame>
      <p:sp>
        <p:nvSpPr>
          <p:cNvPr id="5" name="Rectangle 4"/>
          <p:cNvSpPr/>
          <p:nvPr/>
        </p:nvSpPr>
        <p:spPr>
          <a:xfrm>
            <a:off x="380999" y="609600"/>
            <a:ext cx="8382001" cy="400110"/>
          </a:xfrm>
          <a:prstGeom prst="rect">
            <a:avLst/>
          </a:prstGeom>
        </p:spPr>
        <p:txBody>
          <a:bodyPr wrap="square">
            <a:spAutoFit/>
          </a:bodyPr>
          <a:lstStyle/>
          <a:p>
            <a:r>
              <a:rPr lang="en-US" sz="2000" b="1" dirty="0">
                <a:solidFill>
                  <a:srgbClr val="990000"/>
                </a:solidFill>
                <a:latin typeface="Times New Roman" pitchFamily="18" charset="0"/>
                <a:cs typeface="Times New Roman" pitchFamily="18" charset="0"/>
              </a:rPr>
              <a:t>Forecast of Cargo Throughput in Bangladesh (in Tonnage), 2015 to 2050</a:t>
            </a:r>
          </a:p>
        </p:txBody>
      </p:sp>
      <p:sp>
        <p:nvSpPr>
          <p:cNvPr id="11" name="Slide Number Placeholder 10"/>
          <p:cNvSpPr>
            <a:spLocks noGrp="1"/>
          </p:cNvSpPr>
          <p:nvPr>
            <p:ph type="sldNum" sz="quarter" idx="11"/>
          </p:nvPr>
        </p:nvSpPr>
        <p:spPr>
          <a:xfrm>
            <a:off x="8686800" y="6238875"/>
            <a:ext cx="381000" cy="314325"/>
          </a:xfrm>
        </p:spPr>
        <p:txBody>
          <a:bodyPr/>
          <a:lstStyle/>
          <a:p>
            <a:fld id="{7102743F-2F66-4FC2-B0DD-4E9ECFD3E125}" type="slidenum">
              <a:rPr lang="en-US" smtClean="0"/>
              <a:pPr/>
              <a:t>21</a:t>
            </a:fld>
            <a:endParaRPr lang="en-US" dirty="0"/>
          </a:p>
        </p:txBody>
      </p:sp>
      <p:sp>
        <p:nvSpPr>
          <p:cNvPr id="7" name="Rectangle 6"/>
          <p:cNvSpPr/>
          <p:nvPr/>
        </p:nvSpPr>
        <p:spPr>
          <a:xfrm>
            <a:off x="1237909" y="914400"/>
            <a:ext cx="7386950" cy="400110"/>
          </a:xfrm>
          <a:prstGeom prst="rect">
            <a:avLst/>
          </a:prstGeom>
        </p:spPr>
        <p:txBody>
          <a:bodyPr wrap="square">
            <a:spAutoFit/>
          </a:bodyPr>
          <a:lstStyle/>
          <a:p>
            <a:r>
              <a:rPr lang="en-US" sz="2000" b="1" i="1" dirty="0">
                <a:solidFill>
                  <a:srgbClr val="FF0000"/>
                </a:solidFill>
              </a:rPr>
              <a:t>Cargo Throughput (Tonnage) = 7978.2 x  GDP (bill.) - 1</a:t>
            </a:r>
            <a:r>
              <a:rPr lang="en-US" sz="2000" b="1" i="1" dirty="0">
                <a:solidFill>
                  <a:srgbClr val="FF0000"/>
                </a:solidFill>
                <a:sym typeface="Symbol" panose="05050102010706020507" pitchFamily="18" charset="2"/>
              </a:rPr>
              <a:t> 10</a:t>
            </a:r>
            <a:r>
              <a:rPr lang="en-US" sz="2000" b="1" i="1" baseline="30000" dirty="0">
                <a:solidFill>
                  <a:srgbClr val="FF0000"/>
                </a:solidFill>
                <a:sym typeface="Symbol" panose="05050102010706020507" pitchFamily="18" charset="2"/>
              </a:rPr>
              <a:t>7</a:t>
            </a:r>
            <a:endParaRPr lang="en-US" sz="2000" b="1" i="1" baseline="30000" dirty="0">
              <a:solidFill>
                <a:srgbClr val="FF0000"/>
              </a:solidFill>
            </a:endParaRPr>
          </a:p>
        </p:txBody>
      </p:sp>
      <p:sp>
        <p:nvSpPr>
          <p:cNvPr id="8" name="Title 1"/>
          <p:cNvSpPr txBox="1">
            <a:spLocks/>
          </p:cNvSpPr>
          <p:nvPr/>
        </p:nvSpPr>
        <p:spPr>
          <a:xfrm>
            <a:off x="457200" y="76200"/>
            <a:ext cx="8229600" cy="60960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endParaRPr lang="en-US" sz="4000" dirty="0"/>
          </a:p>
        </p:txBody>
      </p:sp>
      <p:sp>
        <p:nvSpPr>
          <p:cNvPr id="2" name="Footer Placeholder 1"/>
          <p:cNvSpPr>
            <a:spLocks noGrp="1"/>
          </p:cNvSpPr>
          <p:nvPr>
            <p:ph type="ftr" sz="quarter" idx="12"/>
          </p:nvPr>
        </p:nvSpPr>
        <p:spPr>
          <a:xfrm>
            <a:off x="1259680" y="6705600"/>
            <a:ext cx="7162800" cy="228600"/>
          </a:xfrm>
        </p:spPr>
        <p:txBody>
          <a:bodyPr/>
          <a:lstStyle/>
          <a:p>
            <a:r>
              <a:rPr lang="en-US" dirty="0"/>
              <a:t>Feasibility Study for the Extension of  Roosevelt Jetty</a:t>
            </a:r>
          </a:p>
        </p:txBody>
      </p:sp>
      <p:sp>
        <p:nvSpPr>
          <p:cNvPr id="9" name="Rectangle: Rounded Corners 8">
            <a:extLst>
              <a:ext uri="{FF2B5EF4-FFF2-40B4-BE49-F238E27FC236}">
                <a16:creationId xmlns="" xmlns:a16="http://schemas.microsoft.com/office/drawing/2014/main" id="{7AE3A218-C627-475B-95E5-102C14DF4973}"/>
              </a:ext>
            </a:extLst>
          </p:cNvPr>
          <p:cNvSpPr/>
          <p:nvPr/>
        </p:nvSpPr>
        <p:spPr>
          <a:xfrm>
            <a:off x="2607283" y="0"/>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Throughput Forecast for BD</a:t>
            </a:r>
          </a:p>
        </p:txBody>
      </p:sp>
      <p:pic>
        <p:nvPicPr>
          <p:cNvPr id="10" name="Picture 2">
            <a:extLst>
              <a:ext uri="{FF2B5EF4-FFF2-40B4-BE49-F238E27FC236}">
                <a16:creationId xmlns="" xmlns:a16="http://schemas.microsoft.com/office/drawing/2014/main" id="{C9DD0BE0-FD9E-4BD1-9323-793C1CAF5934}"/>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1765105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7102743F-2F66-4FC2-B0DD-4E9ECFD3E125}" type="slidenum">
              <a:rPr lang="en-US" smtClean="0"/>
              <a:pPr/>
              <a:t>22</a:t>
            </a:fld>
            <a:endParaRPr lang="en-US" dirty="0"/>
          </a:p>
        </p:txBody>
      </p:sp>
      <p:sp>
        <p:nvSpPr>
          <p:cNvPr id="5" name="Footer Placeholder 4"/>
          <p:cNvSpPr>
            <a:spLocks noGrp="1"/>
          </p:cNvSpPr>
          <p:nvPr>
            <p:ph type="ftr" sz="quarter" idx="12"/>
          </p:nvPr>
        </p:nvSpPr>
        <p:spPr/>
        <p:txBody>
          <a:bodyPr/>
          <a:lstStyle/>
          <a:p>
            <a:r>
              <a:rPr lang="en-US"/>
              <a:t>Feasibility Studies for MCT &amp; CDY</a:t>
            </a:r>
            <a:endParaRPr lang="en-US" dirty="0"/>
          </a:p>
        </p:txBody>
      </p:sp>
      <p:sp>
        <p:nvSpPr>
          <p:cNvPr id="6" name="Title 1"/>
          <p:cNvSpPr txBox="1">
            <a:spLocks/>
          </p:cNvSpPr>
          <p:nvPr/>
        </p:nvSpPr>
        <p:spPr>
          <a:xfrm>
            <a:off x="457200" y="76200"/>
            <a:ext cx="8229600" cy="60960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endParaRPr lang="en-US" sz="4000"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684708"/>
            <a:ext cx="5029200" cy="615347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Rectangle 10"/>
          <p:cNvSpPr/>
          <p:nvPr/>
        </p:nvSpPr>
        <p:spPr>
          <a:xfrm>
            <a:off x="5510404" y="960772"/>
            <a:ext cx="3352800" cy="1077218"/>
          </a:xfrm>
          <a:prstGeom prst="rect">
            <a:avLst/>
          </a:prstGeom>
        </p:spPr>
        <p:txBody>
          <a:bodyPr wrap="square">
            <a:spAutoFit/>
          </a:bodyPr>
          <a:lstStyle/>
          <a:p>
            <a:r>
              <a:rPr lang="en-US" sz="2400" b="1" dirty="0">
                <a:solidFill>
                  <a:srgbClr val="990000"/>
                </a:solidFill>
              </a:rPr>
              <a:t>Current Cargo Hinterland </a:t>
            </a:r>
          </a:p>
          <a:p>
            <a:r>
              <a:rPr lang="en-US" sz="2000" dirty="0"/>
              <a:t>contributes to sea borne goods throughput: </a:t>
            </a:r>
          </a:p>
        </p:txBody>
      </p:sp>
      <p:sp>
        <p:nvSpPr>
          <p:cNvPr id="2" name="TextBox 1"/>
          <p:cNvSpPr txBox="1"/>
          <p:nvPr/>
        </p:nvSpPr>
        <p:spPr>
          <a:xfrm>
            <a:off x="1852804" y="3451977"/>
            <a:ext cx="2300096" cy="646331"/>
          </a:xfrm>
          <a:prstGeom prst="rect">
            <a:avLst/>
          </a:prstGeom>
          <a:noFill/>
        </p:spPr>
        <p:txBody>
          <a:bodyPr wrap="square" rtlCol="0">
            <a:spAutoFit/>
          </a:bodyPr>
          <a:lstStyle/>
          <a:p>
            <a:pPr algn="ctr"/>
            <a:r>
              <a:rPr lang="en-US" b="1" dirty="0">
                <a:solidFill>
                  <a:srgbClr val="FF0000"/>
                </a:solidFill>
              </a:rPr>
              <a:t>Dhaka Based Trading :               70%</a:t>
            </a:r>
          </a:p>
        </p:txBody>
      </p:sp>
      <p:sp>
        <p:nvSpPr>
          <p:cNvPr id="8" name="TextBox 7"/>
          <p:cNvSpPr txBox="1"/>
          <p:nvPr/>
        </p:nvSpPr>
        <p:spPr>
          <a:xfrm>
            <a:off x="1143000" y="4266943"/>
            <a:ext cx="1600200" cy="646331"/>
          </a:xfrm>
          <a:prstGeom prst="rect">
            <a:avLst/>
          </a:prstGeom>
          <a:noFill/>
        </p:spPr>
        <p:txBody>
          <a:bodyPr wrap="square" rtlCol="0">
            <a:spAutoFit/>
          </a:bodyPr>
          <a:lstStyle/>
          <a:p>
            <a:pPr algn="ctr"/>
            <a:r>
              <a:rPr lang="en-US" b="1" dirty="0">
                <a:solidFill>
                  <a:srgbClr val="FF0000"/>
                </a:solidFill>
              </a:rPr>
              <a:t>West Zone :               10%</a:t>
            </a:r>
          </a:p>
        </p:txBody>
      </p:sp>
      <p:sp>
        <p:nvSpPr>
          <p:cNvPr id="9" name="TextBox 8"/>
          <p:cNvSpPr txBox="1"/>
          <p:nvPr/>
        </p:nvSpPr>
        <p:spPr>
          <a:xfrm>
            <a:off x="3352800" y="4913274"/>
            <a:ext cx="1600200" cy="646331"/>
          </a:xfrm>
          <a:prstGeom prst="rect">
            <a:avLst/>
          </a:prstGeom>
          <a:noFill/>
        </p:spPr>
        <p:txBody>
          <a:bodyPr wrap="square" rtlCol="0">
            <a:spAutoFit/>
          </a:bodyPr>
          <a:lstStyle/>
          <a:p>
            <a:pPr algn="ctr"/>
            <a:r>
              <a:rPr lang="en-US" b="1" dirty="0">
                <a:solidFill>
                  <a:srgbClr val="FF0000"/>
                </a:solidFill>
              </a:rPr>
              <a:t>East Zone :               20%</a:t>
            </a:r>
          </a:p>
        </p:txBody>
      </p:sp>
      <p:graphicFrame>
        <p:nvGraphicFramePr>
          <p:cNvPr id="3" name="Table 2"/>
          <p:cNvGraphicFramePr>
            <a:graphicFrameLocks noGrp="1"/>
          </p:cNvGraphicFramePr>
          <p:nvPr>
            <p:extLst>
              <p:ext uri="{D42A27DB-BD31-4B8C-83A1-F6EECF244321}">
                <p14:modId xmlns="" xmlns:p14="http://schemas.microsoft.com/office/powerpoint/2010/main" val="4076804674"/>
              </p:ext>
            </p:extLst>
          </p:nvPr>
        </p:nvGraphicFramePr>
        <p:xfrm>
          <a:off x="5510404" y="2270920"/>
          <a:ext cx="3366896" cy="1737360"/>
        </p:xfrm>
        <a:graphic>
          <a:graphicData uri="http://schemas.openxmlformats.org/drawingml/2006/table">
            <a:tbl>
              <a:tblPr firstRow="1" bandRow="1">
                <a:tableStyleId>{5C22544A-7EE6-4342-B048-85BDC9FD1C3A}</a:tableStyleId>
              </a:tblPr>
              <a:tblGrid>
                <a:gridCol w="877989">
                  <a:extLst>
                    <a:ext uri="{9D8B030D-6E8A-4147-A177-3AD203B41FA5}">
                      <a16:colId xmlns="" xmlns:a16="http://schemas.microsoft.com/office/drawing/2014/main" val="20000"/>
                    </a:ext>
                  </a:extLst>
                </a:gridCol>
                <a:gridCol w="2488907">
                  <a:extLst>
                    <a:ext uri="{9D8B030D-6E8A-4147-A177-3AD203B41FA5}">
                      <a16:colId xmlns="" xmlns:a16="http://schemas.microsoft.com/office/drawing/2014/main" val="20001"/>
                    </a:ext>
                  </a:extLst>
                </a:gridCol>
              </a:tblGrid>
              <a:tr h="0">
                <a:tc>
                  <a:txBody>
                    <a:bodyPr/>
                    <a:lstStyle/>
                    <a:p>
                      <a:r>
                        <a:rPr lang="en-US" baseline="0" dirty="0"/>
                        <a:t>Cargo</a:t>
                      </a:r>
                      <a:endParaRPr lang="en-US" dirty="0"/>
                    </a:p>
                  </a:txBody>
                  <a:tcPr/>
                </a:tc>
                <a:tc>
                  <a:txBody>
                    <a:bodyPr/>
                    <a:lstStyle/>
                    <a:p>
                      <a:r>
                        <a:rPr lang="en-US" dirty="0"/>
                        <a:t>Zone</a:t>
                      </a:r>
                    </a:p>
                  </a:txBody>
                  <a:tcPr/>
                </a:tc>
                <a:extLst>
                  <a:ext uri="{0D108BD9-81ED-4DB2-BD59-A6C34878D82A}">
                    <a16:rowId xmlns="" xmlns:a16="http://schemas.microsoft.com/office/drawing/2014/main" val="10000"/>
                  </a:ext>
                </a:extLst>
              </a:tr>
              <a:tr h="265346">
                <a:tc>
                  <a:txBody>
                    <a:bodyPr/>
                    <a:lstStyle/>
                    <a:p>
                      <a:r>
                        <a:rPr lang="en-US" dirty="0"/>
                        <a:t>70%</a:t>
                      </a:r>
                    </a:p>
                  </a:txBody>
                  <a:tcPr/>
                </a:tc>
                <a:tc>
                  <a:txBody>
                    <a:bodyPr/>
                    <a:lstStyle/>
                    <a:p>
                      <a:r>
                        <a:rPr lang="en-US" sz="1800" dirty="0"/>
                        <a:t>Dhaka and surrounding</a:t>
                      </a:r>
                      <a:endParaRPr lang="en-US" dirty="0"/>
                    </a:p>
                  </a:txBody>
                  <a:tcPr/>
                </a:tc>
                <a:extLst>
                  <a:ext uri="{0D108BD9-81ED-4DB2-BD59-A6C34878D82A}">
                    <a16:rowId xmlns="" xmlns:a16="http://schemas.microsoft.com/office/drawing/2014/main" val="10001"/>
                  </a:ext>
                </a:extLst>
              </a:tr>
              <a:tr h="265346">
                <a:tc>
                  <a:txBody>
                    <a:bodyPr/>
                    <a:lstStyle/>
                    <a:p>
                      <a:r>
                        <a:rPr lang="en-US" dirty="0"/>
                        <a:t>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Chittagong (East</a:t>
                      </a:r>
                      <a:r>
                        <a:rPr lang="en-US" sz="1800" baseline="0" dirty="0"/>
                        <a:t> zone)</a:t>
                      </a:r>
                      <a:endParaRPr lang="en-US" dirty="0"/>
                    </a:p>
                  </a:txBody>
                  <a:tcPr/>
                </a:tc>
                <a:extLst>
                  <a:ext uri="{0D108BD9-81ED-4DB2-BD59-A6C34878D82A}">
                    <a16:rowId xmlns="" xmlns:a16="http://schemas.microsoft.com/office/drawing/2014/main" val="10002"/>
                  </a:ext>
                </a:extLst>
              </a:tr>
              <a:tr h="265346">
                <a:tc>
                  <a:txBody>
                    <a:bodyPr/>
                    <a:lstStyle/>
                    <a:p>
                      <a:r>
                        <a:rPr lang="en-US" dirty="0"/>
                        <a:t>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Khulna, Jessore and rest (West Zone) </a:t>
                      </a:r>
                    </a:p>
                  </a:txBody>
                  <a:tcPr/>
                </a:tc>
                <a:extLst>
                  <a:ext uri="{0D108BD9-81ED-4DB2-BD59-A6C34878D82A}">
                    <a16:rowId xmlns="" xmlns:a16="http://schemas.microsoft.com/office/drawing/2014/main" val="10003"/>
                  </a:ext>
                </a:extLst>
              </a:tr>
            </a:tbl>
          </a:graphicData>
        </a:graphic>
      </p:graphicFrame>
      <p:sp>
        <p:nvSpPr>
          <p:cNvPr id="12" name="Rectangle: Rounded Corners 11">
            <a:extLst>
              <a:ext uri="{FF2B5EF4-FFF2-40B4-BE49-F238E27FC236}">
                <a16:creationId xmlns="" xmlns:a16="http://schemas.microsoft.com/office/drawing/2014/main" id="{83992277-3808-4234-B356-1B3E1432802E}"/>
              </a:ext>
            </a:extLst>
          </p:cNvPr>
          <p:cNvSpPr/>
          <p:nvPr/>
        </p:nvSpPr>
        <p:spPr>
          <a:xfrm>
            <a:off x="2628899" y="124400"/>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Market Share of MP</a:t>
            </a:r>
          </a:p>
        </p:txBody>
      </p:sp>
      <p:pic>
        <p:nvPicPr>
          <p:cNvPr id="13" name="Picture 2">
            <a:extLst>
              <a:ext uri="{FF2B5EF4-FFF2-40B4-BE49-F238E27FC236}">
                <a16:creationId xmlns="" xmlns:a16="http://schemas.microsoft.com/office/drawing/2014/main" id="{263D13A5-2872-400F-9F11-A6EC5AA1BA33}"/>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1449773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2890" y="593579"/>
            <a:ext cx="7483317" cy="627640"/>
          </a:xfrm>
        </p:spPr>
        <p:txBody>
          <a:bodyPr/>
          <a:lstStyle/>
          <a:p>
            <a:pPr algn="r"/>
            <a:r>
              <a:rPr lang="en-US" sz="2400" b="0" dirty="0">
                <a:solidFill>
                  <a:schemeClr val="accent4">
                    <a:lumMod val="50000"/>
                  </a:schemeClr>
                </a:solidFill>
                <a:effectLst/>
              </a:rPr>
              <a:t>Projection of Cargo Hinterland Distribution</a:t>
            </a:r>
          </a:p>
        </p:txBody>
      </p:sp>
      <p:sp>
        <p:nvSpPr>
          <p:cNvPr id="5" name="Slide Number Placeholder 4"/>
          <p:cNvSpPr>
            <a:spLocks noGrp="1"/>
          </p:cNvSpPr>
          <p:nvPr>
            <p:ph type="sldNum" sz="quarter" idx="11"/>
          </p:nvPr>
        </p:nvSpPr>
        <p:spPr/>
        <p:txBody>
          <a:bodyPr/>
          <a:lstStyle/>
          <a:p>
            <a:fld id="{7102743F-2F66-4FC2-B0DD-4E9ECFD3E125}" type="slidenum">
              <a:rPr lang="en-US" smtClean="0"/>
              <a:pPr/>
              <a:t>23</a:t>
            </a:fld>
            <a:endParaRPr lang="en-US" dirty="0"/>
          </a:p>
        </p:txBody>
      </p:sp>
      <p:sp>
        <p:nvSpPr>
          <p:cNvPr id="4" name="Footer Placeholder 3"/>
          <p:cNvSpPr>
            <a:spLocks noGrp="1"/>
          </p:cNvSpPr>
          <p:nvPr>
            <p:ph type="ftr" sz="quarter" idx="12"/>
          </p:nvPr>
        </p:nvSpPr>
        <p:spPr>
          <a:xfrm>
            <a:off x="1218708" y="6463151"/>
            <a:ext cx="7162800" cy="228600"/>
          </a:xfrm>
        </p:spPr>
        <p:txBody>
          <a:bodyPr/>
          <a:lstStyle/>
          <a:p>
            <a:r>
              <a:rPr lang="en-US" dirty="0"/>
              <a:t>Feasibility Study for the Extension of Roosevelt Jetty</a:t>
            </a:r>
          </a:p>
        </p:txBody>
      </p:sp>
      <p:grpSp>
        <p:nvGrpSpPr>
          <p:cNvPr id="7" name="Group 6"/>
          <p:cNvGrpSpPr>
            <a:grpSpLocks/>
          </p:cNvGrpSpPr>
          <p:nvPr/>
        </p:nvGrpSpPr>
        <p:grpSpPr bwMode="auto">
          <a:xfrm>
            <a:off x="305203" y="1940278"/>
            <a:ext cx="8305397" cy="4231922"/>
            <a:chOff x="1182" y="4952"/>
            <a:chExt cx="8446" cy="3986"/>
          </a:xfrm>
        </p:grpSpPr>
        <p:sp>
          <p:nvSpPr>
            <p:cNvPr id="8" name="Text Box 196"/>
            <p:cNvSpPr txBox="1">
              <a:spLocks noChangeArrowheads="1"/>
            </p:cNvSpPr>
            <p:nvPr/>
          </p:nvSpPr>
          <p:spPr bwMode="auto">
            <a:xfrm>
              <a:off x="1182" y="4952"/>
              <a:ext cx="2349" cy="840"/>
            </a:xfrm>
            <a:prstGeom prst="rect">
              <a:avLst/>
            </a:prstGeom>
            <a:solidFill>
              <a:srgbClr val="92D050"/>
            </a:solidFill>
            <a:ln w="9525">
              <a:solidFill>
                <a:srgbClr val="000000"/>
              </a:solidFill>
              <a:miter lim="800000"/>
              <a:headEnd/>
              <a:tailEnd/>
            </a:ln>
          </p:spPr>
          <p:txBody>
            <a:bodyPr rot="0" vert="horz" wrap="square" lIns="91440" tIns="45720" rIns="91440" bIns="45720" anchor="t" anchorCtr="0" upright="1">
              <a:noAutofit/>
            </a:bodyPr>
            <a:lstStyle/>
            <a:p>
              <a:pPr marL="0" marR="0" algn="ctr"/>
              <a:r>
                <a:rPr lang="en-US" b="1" dirty="0">
                  <a:effectLst/>
                  <a:latin typeface="Times New Roman" panose="02020603050405020304" pitchFamily="18" charset="0"/>
                  <a:ea typeface="Cambria" panose="02040503050406030204" pitchFamily="18" charset="0"/>
                </a:rPr>
                <a:t>West Zone</a:t>
              </a:r>
            </a:p>
            <a:p>
              <a:pPr marL="0" marR="0" algn="ctr"/>
              <a:r>
                <a:rPr lang="en-US" b="1" dirty="0">
                  <a:latin typeface="Times New Roman" panose="02020603050405020304" pitchFamily="18" charset="0"/>
                  <a:ea typeface="Cambria" panose="02040503050406030204" pitchFamily="18" charset="0"/>
                </a:rPr>
                <a:t>Khulna, </a:t>
              </a:r>
              <a:r>
                <a:rPr lang="en-US" b="1" dirty="0" err="1">
                  <a:latin typeface="Times New Roman" panose="02020603050405020304" pitchFamily="18" charset="0"/>
                  <a:ea typeface="Cambria" panose="02040503050406030204" pitchFamily="18" charset="0"/>
                </a:rPr>
                <a:t>Jessore</a:t>
              </a:r>
              <a:r>
                <a:rPr lang="en-US" b="1" dirty="0">
                  <a:latin typeface="Times New Roman" panose="02020603050405020304" pitchFamily="18" charset="0"/>
                  <a:ea typeface="Cambria" panose="02040503050406030204" pitchFamily="18" charset="0"/>
                </a:rPr>
                <a:t>, </a:t>
              </a:r>
              <a:r>
                <a:rPr lang="en-US" b="1" dirty="0" err="1">
                  <a:latin typeface="Times New Roman" panose="02020603050405020304" pitchFamily="18" charset="0"/>
                  <a:ea typeface="Cambria" panose="02040503050406030204" pitchFamily="18" charset="0"/>
                </a:rPr>
                <a:t>Rajshahi</a:t>
              </a:r>
              <a:endParaRPr lang="en-US" dirty="0">
                <a:effectLst/>
                <a:latin typeface="Times New Roman" panose="02020603050405020304" pitchFamily="18" charset="0"/>
                <a:ea typeface="Cambria" panose="02040503050406030204" pitchFamily="18" charset="0"/>
              </a:endParaRPr>
            </a:p>
          </p:txBody>
        </p:sp>
        <p:sp>
          <p:nvSpPr>
            <p:cNvPr id="9" name="Text Box 197"/>
            <p:cNvSpPr txBox="1">
              <a:spLocks noChangeArrowheads="1"/>
            </p:cNvSpPr>
            <p:nvPr/>
          </p:nvSpPr>
          <p:spPr bwMode="auto">
            <a:xfrm>
              <a:off x="1182" y="8008"/>
              <a:ext cx="2349" cy="840"/>
            </a:xfrm>
            <a:prstGeom prst="rect">
              <a:avLst/>
            </a:prstGeom>
            <a:solidFill>
              <a:srgbClr val="00B0F0"/>
            </a:solidFill>
            <a:ln w="9525">
              <a:solidFill>
                <a:srgbClr val="000000"/>
              </a:solidFill>
              <a:miter lim="800000"/>
              <a:headEnd/>
              <a:tailEnd/>
            </a:ln>
          </p:spPr>
          <p:txBody>
            <a:bodyPr rot="0" vert="horz" wrap="none" lIns="0" tIns="45720" rIns="0" bIns="45720" anchor="t" anchorCtr="0" upright="1">
              <a:noAutofit/>
            </a:bodyPr>
            <a:lstStyle/>
            <a:p>
              <a:pPr marL="0" marR="0" algn="ctr"/>
              <a:r>
                <a:rPr lang="en-US" b="1" dirty="0">
                  <a:effectLst/>
                  <a:latin typeface="Times New Roman" panose="02020603050405020304" pitchFamily="18" charset="0"/>
                  <a:ea typeface="Cambria" panose="02040503050406030204" pitchFamily="18" charset="0"/>
                </a:rPr>
                <a:t>East Zone</a:t>
              </a:r>
            </a:p>
            <a:p>
              <a:pPr marL="0" marR="0" algn="ctr"/>
              <a:r>
                <a:rPr lang="en-US" b="1" dirty="0">
                  <a:latin typeface="Times New Roman" panose="02020603050405020304" pitchFamily="18" charset="0"/>
                  <a:ea typeface="Cambria" panose="02040503050406030204" pitchFamily="18" charset="0"/>
                </a:rPr>
                <a:t>Chittagong &amp; Sylhet</a:t>
              </a:r>
              <a:endParaRPr lang="en-US" dirty="0">
                <a:effectLst/>
                <a:latin typeface="Times New Roman" panose="02020603050405020304" pitchFamily="18" charset="0"/>
                <a:ea typeface="Cambria" panose="02040503050406030204" pitchFamily="18" charset="0"/>
              </a:endParaRPr>
            </a:p>
          </p:txBody>
        </p:sp>
        <p:sp>
          <p:nvSpPr>
            <p:cNvPr id="10" name="Text Box 198"/>
            <p:cNvSpPr txBox="1">
              <a:spLocks noChangeArrowheads="1"/>
            </p:cNvSpPr>
            <p:nvPr/>
          </p:nvSpPr>
          <p:spPr bwMode="auto">
            <a:xfrm>
              <a:off x="1182" y="6498"/>
              <a:ext cx="2557" cy="840"/>
            </a:xfrm>
            <a:prstGeom prst="rect">
              <a:avLst/>
            </a:prstGeom>
            <a:solidFill>
              <a:srgbClr val="FFC000"/>
            </a:solidFill>
            <a:ln w="9525">
              <a:solidFill>
                <a:srgbClr val="000000"/>
              </a:solidFill>
              <a:miter lim="800000"/>
              <a:headEnd/>
              <a:tailEnd/>
            </a:ln>
          </p:spPr>
          <p:txBody>
            <a:bodyPr rot="0" vert="horz" wrap="square" lIns="91440" tIns="45720" rIns="91440" bIns="45720" anchor="t" anchorCtr="0" upright="1">
              <a:noAutofit/>
            </a:bodyPr>
            <a:lstStyle/>
            <a:p>
              <a:pPr marL="0" marR="0" algn="ctr"/>
              <a:r>
                <a:rPr lang="en-US" b="1" dirty="0">
                  <a:effectLst/>
                  <a:latin typeface="Times New Roman" panose="02020603050405020304" pitchFamily="18" charset="0"/>
                  <a:ea typeface="Cambria" panose="02040503050406030204" pitchFamily="18" charset="0"/>
                </a:rPr>
                <a:t>Dhaka Zone</a:t>
              </a:r>
            </a:p>
            <a:p>
              <a:pPr marL="0" marR="0" algn="ctr"/>
              <a:r>
                <a:rPr lang="en-US" b="1" dirty="0">
                  <a:latin typeface="Times New Roman" panose="02020603050405020304" pitchFamily="18" charset="0"/>
                  <a:ea typeface="Cambria" panose="02040503050406030204" pitchFamily="18" charset="0"/>
                </a:rPr>
                <a:t>Dhaka &amp;</a:t>
              </a:r>
              <a:r>
                <a:rPr lang="en-US" b="1" dirty="0" err="1">
                  <a:latin typeface="Times New Roman" panose="02020603050405020304" pitchFamily="18" charset="0"/>
                  <a:ea typeface="Cambria" panose="02040503050406030204" pitchFamily="18" charset="0"/>
                </a:rPr>
                <a:t>Mymenshingh</a:t>
              </a:r>
              <a:endParaRPr lang="en-US" dirty="0">
                <a:effectLst/>
                <a:latin typeface="Times New Roman" panose="02020603050405020304" pitchFamily="18" charset="0"/>
                <a:ea typeface="Cambria" panose="02040503050406030204" pitchFamily="18" charset="0"/>
              </a:endParaRPr>
            </a:p>
          </p:txBody>
        </p:sp>
        <p:sp>
          <p:nvSpPr>
            <p:cNvPr id="11" name="Text Box 199"/>
            <p:cNvSpPr txBox="1">
              <a:spLocks noChangeArrowheads="1"/>
            </p:cNvSpPr>
            <p:nvPr/>
          </p:nvSpPr>
          <p:spPr bwMode="auto">
            <a:xfrm>
              <a:off x="7862" y="5339"/>
              <a:ext cx="1652" cy="840"/>
            </a:xfrm>
            <a:prstGeom prst="rect">
              <a:avLst/>
            </a:prstGeom>
            <a:solidFill>
              <a:srgbClr val="92D050"/>
            </a:solidFill>
            <a:ln w="9525">
              <a:solidFill>
                <a:srgbClr val="000000"/>
              </a:solidFill>
              <a:miter lim="800000"/>
              <a:headEnd/>
              <a:tailEnd/>
            </a:ln>
          </p:spPr>
          <p:txBody>
            <a:bodyPr rot="0" vert="horz" wrap="square" lIns="91440" tIns="45720" rIns="91440" bIns="45720" anchor="t" anchorCtr="0" upright="1">
              <a:noAutofit/>
            </a:bodyPr>
            <a:lstStyle/>
            <a:p>
              <a:pPr marL="0" marR="0" algn="ctr">
                <a:lnSpc>
                  <a:spcPct val="200000"/>
                </a:lnSpc>
                <a:spcBef>
                  <a:spcPts val="900"/>
                </a:spcBef>
                <a:spcAft>
                  <a:spcPts val="900"/>
                </a:spcAft>
              </a:pPr>
              <a:r>
                <a:rPr lang="en-US" b="1">
                  <a:effectLst/>
                  <a:latin typeface="Times New Roman" panose="02020603050405020304" pitchFamily="18" charset="0"/>
                  <a:ea typeface="Cambria" panose="02040503050406030204" pitchFamily="18" charset="0"/>
                </a:rPr>
                <a:t>MP</a:t>
              </a:r>
              <a:endParaRPr lang="en-US">
                <a:effectLst/>
                <a:latin typeface="Times New Roman" panose="02020603050405020304" pitchFamily="18" charset="0"/>
                <a:ea typeface="Cambria" panose="02040503050406030204" pitchFamily="18" charset="0"/>
              </a:endParaRPr>
            </a:p>
          </p:txBody>
        </p:sp>
        <p:sp>
          <p:nvSpPr>
            <p:cNvPr id="12" name="Text Box 200"/>
            <p:cNvSpPr txBox="1">
              <a:spLocks noChangeArrowheads="1"/>
            </p:cNvSpPr>
            <p:nvPr/>
          </p:nvSpPr>
          <p:spPr bwMode="auto">
            <a:xfrm>
              <a:off x="7976" y="7428"/>
              <a:ext cx="1652" cy="840"/>
            </a:xfrm>
            <a:prstGeom prst="rect">
              <a:avLst/>
            </a:prstGeom>
            <a:solidFill>
              <a:srgbClr val="FF0000"/>
            </a:solidFill>
            <a:ln w="9525">
              <a:solidFill>
                <a:srgbClr val="000000"/>
              </a:solidFill>
              <a:miter lim="800000"/>
              <a:headEnd/>
              <a:tailEnd/>
            </a:ln>
          </p:spPr>
          <p:txBody>
            <a:bodyPr rot="0" vert="horz" wrap="square" lIns="91440" tIns="45720" rIns="91440" bIns="45720" anchor="t" anchorCtr="0" upright="1">
              <a:noAutofit/>
            </a:bodyPr>
            <a:lstStyle/>
            <a:p>
              <a:pPr marL="0" marR="0" algn="ctr">
                <a:lnSpc>
                  <a:spcPct val="200000"/>
                </a:lnSpc>
                <a:spcBef>
                  <a:spcPts val="900"/>
                </a:spcBef>
                <a:spcAft>
                  <a:spcPts val="900"/>
                </a:spcAft>
              </a:pPr>
              <a:r>
                <a:rPr lang="en-US" b="1">
                  <a:effectLst/>
                  <a:latin typeface="Times New Roman" panose="02020603050405020304" pitchFamily="18" charset="0"/>
                  <a:ea typeface="Cambria" panose="02040503050406030204" pitchFamily="18" charset="0"/>
                </a:rPr>
                <a:t>CP</a:t>
              </a:r>
              <a:endParaRPr lang="en-US">
                <a:effectLst/>
                <a:latin typeface="Times New Roman" panose="02020603050405020304" pitchFamily="18" charset="0"/>
                <a:ea typeface="Cambria" panose="02040503050406030204" pitchFamily="18" charset="0"/>
              </a:endParaRPr>
            </a:p>
          </p:txBody>
        </p:sp>
        <p:cxnSp>
          <p:nvCxnSpPr>
            <p:cNvPr id="13" name="AutoShape 201"/>
            <p:cNvCxnSpPr>
              <a:cxnSpLocks noChangeShapeType="1"/>
            </p:cNvCxnSpPr>
            <p:nvPr/>
          </p:nvCxnSpPr>
          <p:spPr bwMode="auto">
            <a:xfrm>
              <a:off x="3531" y="5339"/>
              <a:ext cx="4445" cy="2350"/>
            </a:xfrm>
            <a:prstGeom prst="straightConnector1">
              <a:avLst/>
            </a:prstGeom>
            <a:noFill/>
            <a:ln w="28575">
              <a:solidFill>
                <a:schemeClr val="accent6"/>
              </a:solidFill>
              <a:round/>
              <a:headEnd/>
              <a:tailEnd type="triangle" w="med" len="med"/>
            </a:ln>
            <a:extLst>
              <a:ext uri="{909E8E84-426E-40DD-AFC4-6F175D3DCCD1}">
                <a14:hiddenFill xmlns="" xmlns:a14="http://schemas.microsoft.com/office/drawing/2010/main">
                  <a:noFill/>
                </a14:hiddenFill>
              </a:ext>
            </a:extLst>
          </p:spPr>
        </p:cxnSp>
        <p:cxnSp>
          <p:nvCxnSpPr>
            <p:cNvPr id="14" name="AutoShape 202"/>
            <p:cNvCxnSpPr>
              <a:cxnSpLocks noChangeShapeType="1"/>
            </p:cNvCxnSpPr>
            <p:nvPr/>
          </p:nvCxnSpPr>
          <p:spPr bwMode="auto">
            <a:xfrm flipV="1">
              <a:off x="3531" y="6023"/>
              <a:ext cx="4331" cy="914"/>
            </a:xfrm>
            <a:prstGeom prst="straightConnector1">
              <a:avLst/>
            </a:prstGeom>
            <a:noFill/>
            <a:ln w="28575">
              <a:solidFill>
                <a:srgbClr val="00B050"/>
              </a:solidFill>
              <a:round/>
              <a:headEnd/>
              <a:tailEnd type="triangle" w="med" len="med"/>
            </a:ln>
            <a:extLst>
              <a:ext uri="{909E8E84-426E-40DD-AFC4-6F175D3DCCD1}">
                <a14:hiddenFill xmlns="" xmlns:a14="http://schemas.microsoft.com/office/drawing/2010/main">
                  <a:noFill/>
                </a14:hiddenFill>
              </a:ext>
            </a:extLst>
          </p:spPr>
        </p:cxnSp>
        <p:cxnSp>
          <p:nvCxnSpPr>
            <p:cNvPr id="15" name="AutoShape 203"/>
            <p:cNvCxnSpPr>
              <a:cxnSpLocks noChangeShapeType="1"/>
            </p:cNvCxnSpPr>
            <p:nvPr/>
          </p:nvCxnSpPr>
          <p:spPr bwMode="auto">
            <a:xfrm flipV="1">
              <a:off x="3531" y="7902"/>
              <a:ext cx="4445" cy="598"/>
            </a:xfrm>
            <a:prstGeom prst="straightConnector1">
              <a:avLst/>
            </a:prstGeom>
            <a:noFill/>
            <a:ln w="28575">
              <a:solidFill>
                <a:schemeClr val="accent6">
                  <a:lumMod val="75000"/>
                </a:schemeClr>
              </a:solidFill>
              <a:round/>
              <a:headEnd/>
              <a:tailEnd type="triangle" w="med" len="med"/>
            </a:ln>
            <a:extLst>
              <a:ext uri="{909E8E84-426E-40DD-AFC4-6F175D3DCCD1}">
                <a14:hiddenFill xmlns="" xmlns:a14="http://schemas.microsoft.com/office/drawing/2010/main">
                  <a:noFill/>
                </a14:hiddenFill>
              </a:ext>
            </a:extLst>
          </p:spPr>
        </p:cxnSp>
        <p:cxnSp>
          <p:nvCxnSpPr>
            <p:cNvPr id="16" name="AutoShape 204"/>
            <p:cNvCxnSpPr>
              <a:cxnSpLocks noChangeShapeType="1"/>
            </p:cNvCxnSpPr>
            <p:nvPr/>
          </p:nvCxnSpPr>
          <p:spPr bwMode="auto">
            <a:xfrm>
              <a:off x="3531" y="6937"/>
              <a:ext cx="4445" cy="843"/>
            </a:xfrm>
            <a:prstGeom prst="straightConnector1">
              <a:avLst/>
            </a:prstGeom>
            <a:noFill/>
            <a:ln w="28575">
              <a:solidFill>
                <a:schemeClr val="accent6">
                  <a:lumMod val="75000"/>
                </a:schemeClr>
              </a:solidFill>
              <a:round/>
              <a:headEnd/>
              <a:tailEnd type="triangle" w="med" len="med"/>
            </a:ln>
            <a:extLst>
              <a:ext uri="{909E8E84-426E-40DD-AFC4-6F175D3DCCD1}">
                <a14:hiddenFill xmlns="" xmlns:a14="http://schemas.microsoft.com/office/drawing/2010/main">
                  <a:noFill/>
                </a14:hiddenFill>
              </a:ext>
            </a:extLst>
          </p:spPr>
        </p:cxnSp>
        <p:sp>
          <p:nvSpPr>
            <p:cNvPr id="17" name="Text Box 205"/>
            <p:cNvSpPr txBox="1">
              <a:spLocks noChangeArrowheads="1"/>
            </p:cNvSpPr>
            <p:nvPr/>
          </p:nvSpPr>
          <p:spPr bwMode="auto">
            <a:xfrm>
              <a:off x="5726" y="4981"/>
              <a:ext cx="1652" cy="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just">
                <a:lnSpc>
                  <a:spcPct val="200000"/>
                </a:lnSpc>
                <a:spcBef>
                  <a:spcPts val="900"/>
                </a:spcBef>
                <a:spcAft>
                  <a:spcPts val="900"/>
                </a:spcAft>
              </a:pPr>
              <a:r>
                <a:rPr lang="en-US" b="1" dirty="0">
                  <a:solidFill>
                    <a:srgbClr val="00B050"/>
                  </a:solidFill>
                  <a:latin typeface="Times New Roman" panose="02020603050405020304" pitchFamily="18" charset="0"/>
                  <a:ea typeface="Cambria" panose="02040503050406030204" pitchFamily="18" charset="0"/>
                </a:rPr>
                <a:t>7</a:t>
              </a:r>
              <a:r>
                <a:rPr lang="en-US" b="1" dirty="0">
                  <a:solidFill>
                    <a:srgbClr val="00B050"/>
                  </a:solidFill>
                  <a:effectLst/>
                  <a:latin typeface="Times New Roman" panose="02020603050405020304" pitchFamily="18" charset="0"/>
                  <a:ea typeface="Cambria" panose="02040503050406030204" pitchFamily="18" charset="0"/>
                </a:rPr>
                <a:t>0%</a:t>
              </a:r>
              <a:endParaRPr lang="en-US" dirty="0">
                <a:solidFill>
                  <a:srgbClr val="00B050"/>
                </a:solidFill>
                <a:effectLst/>
                <a:latin typeface="Times New Roman" panose="02020603050405020304" pitchFamily="18" charset="0"/>
                <a:ea typeface="Cambria" panose="02040503050406030204" pitchFamily="18" charset="0"/>
              </a:endParaRPr>
            </a:p>
          </p:txBody>
        </p:sp>
        <p:sp>
          <p:nvSpPr>
            <p:cNvPr id="18" name="Text Box 206"/>
            <p:cNvSpPr txBox="1">
              <a:spLocks noChangeArrowheads="1"/>
            </p:cNvSpPr>
            <p:nvPr/>
          </p:nvSpPr>
          <p:spPr bwMode="auto">
            <a:xfrm>
              <a:off x="5574" y="5780"/>
              <a:ext cx="1652" cy="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just">
                <a:lnSpc>
                  <a:spcPct val="200000"/>
                </a:lnSpc>
                <a:spcBef>
                  <a:spcPts val="900"/>
                </a:spcBef>
                <a:spcAft>
                  <a:spcPts val="900"/>
                </a:spcAft>
              </a:pPr>
              <a:r>
                <a:rPr lang="en-US" b="1" dirty="0">
                  <a:solidFill>
                    <a:srgbClr val="00B050"/>
                  </a:solidFill>
                  <a:effectLst/>
                  <a:latin typeface="Times New Roman" panose="02020603050405020304" pitchFamily="18" charset="0"/>
                  <a:ea typeface="Cambria" panose="02040503050406030204" pitchFamily="18" charset="0"/>
                </a:rPr>
                <a:t>10% to 30%</a:t>
              </a:r>
              <a:endParaRPr lang="en-US" dirty="0">
                <a:solidFill>
                  <a:srgbClr val="00B050"/>
                </a:solidFill>
                <a:effectLst/>
                <a:latin typeface="Times New Roman" panose="02020603050405020304" pitchFamily="18" charset="0"/>
                <a:ea typeface="Cambria" panose="02040503050406030204" pitchFamily="18" charset="0"/>
              </a:endParaRPr>
            </a:p>
          </p:txBody>
        </p:sp>
        <p:sp>
          <p:nvSpPr>
            <p:cNvPr id="19" name="Text Box 207"/>
            <p:cNvSpPr txBox="1">
              <a:spLocks noChangeArrowheads="1"/>
            </p:cNvSpPr>
            <p:nvPr/>
          </p:nvSpPr>
          <p:spPr bwMode="auto">
            <a:xfrm>
              <a:off x="4927" y="7219"/>
              <a:ext cx="1652" cy="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just">
                <a:lnSpc>
                  <a:spcPct val="200000"/>
                </a:lnSpc>
                <a:spcBef>
                  <a:spcPts val="900"/>
                </a:spcBef>
                <a:spcAft>
                  <a:spcPts val="900"/>
                </a:spcAft>
              </a:pPr>
              <a:r>
                <a:rPr lang="en-US" b="1" dirty="0">
                  <a:solidFill>
                    <a:schemeClr val="accent6">
                      <a:lumMod val="75000"/>
                    </a:schemeClr>
                  </a:solidFill>
                  <a:effectLst/>
                  <a:latin typeface="Times New Roman" panose="02020603050405020304" pitchFamily="18" charset="0"/>
                  <a:ea typeface="Cambria" panose="02040503050406030204" pitchFamily="18" charset="0"/>
                </a:rPr>
                <a:t>70% to 90%</a:t>
              </a:r>
              <a:endParaRPr lang="en-US" dirty="0">
                <a:solidFill>
                  <a:schemeClr val="accent6">
                    <a:lumMod val="75000"/>
                  </a:schemeClr>
                </a:solidFill>
                <a:effectLst/>
                <a:latin typeface="Times New Roman" panose="02020603050405020304" pitchFamily="18" charset="0"/>
                <a:ea typeface="Cambria" panose="02040503050406030204" pitchFamily="18" charset="0"/>
              </a:endParaRPr>
            </a:p>
          </p:txBody>
        </p:sp>
        <p:sp>
          <p:nvSpPr>
            <p:cNvPr id="20" name="Text Box 208"/>
            <p:cNvSpPr txBox="1">
              <a:spLocks noChangeArrowheads="1"/>
            </p:cNvSpPr>
            <p:nvPr/>
          </p:nvSpPr>
          <p:spPr bwMode="auto">
            <a:xfrm>
              <a:off x="4804" y="8098"/>
              <a:ext cx="1652" cy="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just">
                <a:lnSpc>
                  <a:spcPct val="200000"/>
                </a:lnSpc>
                <a:spcBef>
                  <a:spcPts val="900"/>
                </a:spcBef>
                <a:spcAft>
                  <a:spcPts val="900"/>
                </a:spcAft>
              </a:pPr>
              <a:r>
                <a:rPr lang="en-US" b="1" dirty="0">
                  <a:solidFill>
                    <a:schemeClr val="accent6">
                      <a:lumMod val="75000"/>
                    </a:schemeClr>
                  </a:solidFill>
                  <a:effectLst/>
                  <a:latin typeface="Times New Roman" panose="02020603050405020304" pitchFamily="18" charset="0"/>
                  <a:ea typeface="Cambria" panose="02040503050406030204" pitchFamily="18" charset="0"/>
                </a:rPr>
                <a:t>100%</a:t>
              </a:r>
              <a:endParaRPr lang="en-US" dirty="0">
                <a:solidFill>
                  <a:schemeClr val="accent6">
                    <a:lumMod val="75000"/>
                  </a:schemeClr>
                </a:solidFill>
                <a:effectLst/>
                <a:latin typeface="Times New Roman" panose="02020603050405020304" pitchFamily="18" charset="0"/>
                <a:ea typeface="Cambria" panose="02040503050406030204" pitchFamily="18" charset="0"/>
              </a:endParaRPr>
            </a:p>
          </p:txBody>
        </p:sp>
        <p:cxnSp>
          <p:nvCxnSpPr>
            <p:cNvPr id="21" name="AutoShape 209"/>
            <p:cNvCxnSpPr>
              <a:cxnSpLocks noChangeShapeType="1"/>
            </p:cNvCxnSpPr>
            <p:nvPr/>
          </p:nvCxnSpPr>
          <p:spPr bwMode="auto">
            <a:xfrm>
              <a:off x="3531" y="5180"/>
              <a:ext cx="4331" cy="612"/>
            </a:xfrm>
            <a:prstGeom prst="straightConnector1">
              <a:avLst/>
            </a:prstGeom>
            <a:noFill/>
            <a:ln w="28575">
              <a:solidFill>
                <a:srgbClr val="00B050"/>
              </a:solidFill>
              <a:round/>
              <a:headEnd/>
              <a:tailEnd type="triangle" w="med" len="med"/>
            </a:ln>
            <a:extLst>
              <a:ext uri="{909E8E84-426E-40DD-AFC4-6F175D3DCCD1}">
                <a14:hiddenFill xmlns="" xmlns:a14="http://schemas.microsoft.com/office/drawing/2010/main">
                  <a:noFill/>
                </a14:hiddenFill>
              </a:ext>
            </a:extLst>
          </p:spPr>
        </p:cxnSp>
        <p:sp>
          <p:nvSpPr>
            <p:cNvPr id="22" name="Text Box 210"/>
            <p:cNvSpPr txBox="1">
              <a:spLocks noChangeArrowheads="1"/>
            </p:cNvSpPr>
            <p:nvPr/>
          </p:nvSpPr>
          <p:spPr bwMode="auto">
            <a:xfrm>
              <a:off x="5726" y="6556"/>
              <a:ext cx="1652" cy="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just">
                <a:lnSpc>
                  <a:spcPct val="200000"/>
                </a:lnSpc>
                <a:spcBef>
                  <a:spcPts val="900"/>
                </a:spcBef>
                <a:spcAft>
                  <a:spcPts val="900"/>
                </a:spcAft>
              </a:pPr>
              <a:r>
                <a:rPr lang="en-US" b="1" dirty="0">
                  <a:solidFill>
                    <a:schemeClr val="accent6">
                      <a:lumMod val="75000"/>
                    </a:schemeClr>
                  </a:solidFill>
                  <a:effectLst/>
                  <a:latin typeface="Times New Roman" panose="02020603050405020304" pitchFamily="18" charset="0"/>
                  <a:ea typeface="Cambria" panose="02040503050406030204" pitchFamily="18" charset="0"/>
                </a:rPr>
                <a:t>10%</a:t>
              </a:r>
              <a:endParaRPr lang="en-US" dirty="0">
                <a:solidFill>
                  <a:schemeClr val="accent6">
                    <a:lumMod val="75000"/>
                  </a:schemeClr>
                </a:solidFill>
                <a:effectLst/>
                <a:latin typeface="Times New Roman" panose="02020603050405020304" pitchFamily="18" charset="0"/>
                <a:ea typeface="Cambria" panose="02040503050406030204" pitchFamily="18" charset="0"/>
              </a:endParaRPr>
            </a:p>
          </p:txBody>
        </p:sp>
      </p:grpSp>
      <p:sp>
        <p:nvSpPr>
          <p:cNvPr id="3" name="TextBox 2"/>
          <p:cNvSpPr txBox="1"/>
          <p:nvPr/>
        </p:nvSpPr>
        <p:spPr>
          <a:xfrm>
            <a:off x="319951" y="1229032"/>
            <a:ext cx="3200400" cy="400110"/>
          </a:xfrm>
          <a:prstGeom prst="rect">
            <a:avLst/>
          </a:prstGeom>
          <a:noFill/>
        </p:spPr>
        <p:txBody>
          <a:bodyPr wrap="square" rtlCol="0">
            <a:spAutoFit/>
          </a:bodyPr>
          <a:lstStyle/>
          <a:p>
            <a:r>
              <a:rPr lang="en-US" sz="2000" b="1" u="sng" dirty="0"/>
              <a:t>Zone of Connectivity</a:t>
            </a:r>
          </a:p>
        </p:txBody>
      </p:sp>
      <p:sp>
        <p:nvSpPr>
          <p:cNvPr id="23" name="TextBox 22"/>
          <p:cNvSpPr txBox="1"/>
          <p:nvPr/>
        </p:nvSpPr>
        <p:spPr>
          <a:xfrm>
            <a:off x="6864167" y="1771012"/>
            <a:ext cx="2133600" cy="400110"/>
          </a:xfrm>
          <a:prstGeom prst="rect">
            <a:avLst/>
          </a:prstGeom>
          <a:noFill/>
        </p:spPr>
        <p:txBody>
          <a:bodyPr wrap="square" rtlCol="0">
            <a:spAutoFit/>
          </a:bodyPr>
          <a:lstStyle/>
          <a:p>
            <a:r>
              <a:rPr lang="en-US" sz="2000" b="1" u="sng" dirty="0"/>
              <a:t>Sharing Ports</a:t>
            </a:r>
          </a:p>
        </p:txBody>
      </p:sp>
      <p:sp>
        <p:nvSpPr>
          <p:cNvPr id="25" name="Rectangle: Rounded Corners 24">
            <a:extLst>
              <a:ext uri="{FF2B5EF4-FFF2-40B4-BE49-F238E27FC236}">
                <a16:creationId xmlns="" xmlns:a16="http://schemas.microsoft.com/office/drawing/2014/main" id="{6A10D1D6-C6F6-45ED-964D-B0F8CBEB5633}"/>
              </a:ext>
            </a:extLst>
          </p:cNvPr>
          <p:cNvSpPr/>
          <p:nvPr/>
        </p:nvSpPr>
        <p:spPr>
          <a:xfrm>
            <a:off x="1828800" y="124400"/>
            <a:ext cx="5791199"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B0F0"/>
                </a:solidFill>
                <a:latin typeface="Cambria" panose="02040503050406030204" pitchFamily="18" charset="0"/>
                <a:ea typeface="Cambria" panose="02040503050406030204" pitchFamily="18" charset="0"/>
              </a:rPr>
              <a:t>Market Share of </a:t>
            </a:r>
            <a:r>
              <a:rPr lang="en-US" sz="2400" b="1" dirty="0" err="1" smtClean="0">
                <a:solidFill>
                  <a:srgbClr val="00B0F0"/>
                </a:solidFill>
                <a:latin typeface="Cambria" panose="02040503050406030204" pitchFamily="18" charset="0"/>
                <a:ea typeface="Cambria" panose="02040503050406030204" pitchFamily="18" charset="0"/>
              </a:rPr>
              <a:t>Mongla</a:t>
            </a:r>
            <a:r>
              <a:rPr lang="en-US" sz="2400" b="1" dirty="0" smtClean="0">
                <a:solidFill>
                  <a:srgbClr val="00B0F0"/>
                </a:solidFill>
                <a:latin typeface="Cambria" panose="02040503050406030204" pitchFamily="18" charset="0"/>
                <a:ea typeface="Cambria" panose="02040503050406030204" pitchFamily="18" charset="0"/>
              </a:rPr>
              <a:t> Port(MP)</a:t>
            </a:r>
            <a:endParaRPr lang="en-US" sz="2400" b="1" dirty="0">
              <a:solidFill>
                <a:srgbClr val="00B0F0"/>
              </a:solidFill>
              <a:latin typeface="Cambria" panose="02040503050406030204" pitchFamily="18" charset="0"/>
              <a:ea typeface="Cambria" panose="02040503050406030204" pitchFamily="18" charset="0"/>
            </a:endParaRPr>
          </a:p>
        </p:txBody>
      </p:sp>
      <p:pic>
        <p:nvPicPr>
          <p:cNvPr id="26" name="Picture 2">
            <a:extLst>
              <a:ext uri="{FF2B5EF4-FFF2-40B4-BE49-F238E27FC236}">
                <a16:creationId xmlns="" xmlns:a16="http://schemas.microsoft.com/office/drawing/2014/main" id="{BB0C4C8F-B5B1-4C25-B53B-FC27278FE83F}"/>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12089419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7102743F-2F66-4FC2-B0DD-4E9ECFD3E125}" type="slidenum">
              <a:rPr lang="en-US" smtClean="0"/>
              <a:pPr/>
              <a:t>24</a:t>
            </a:fld>
            <a:endParaRPr lang="en-US" dirty="0"/>
          </a:p>
        </p:txBody>
      </p:sp>
      <p:sp>
        <p:nvSpPr>
          <p:cNvPr id="7" name="Title 1"/>
          <p:cNvSpPr txBox="1">
            <a:spLocks/>
          </p:cNvSpPr>
          <p:nvPr/>
        </p:nvSpPr>
        <p:spPr>
          <a:xfrm>
            <a:off x="965439" y="840068"/>
            <a:ext cx="7483317" cy="31382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r>
              <a:rPr lang="en-US" sz="2400" b="0" dirty="0">
                <a:solidFill>
                  <a:srgbClr val="C00000"/>
                </a:solidFill>
                <a:effectLst/>
                <a:latin typeface="Times New Roman" pitchFamily="18" charset="0"/>
                <a:cs typeface="Times New Roman" pitchFamily="18" charset="0"/>
              </a:rPr>
              <a:t>Projection of  Total Market Share at MP</a:t>
            </a:r>
          </a:p>
        </p:txBody>
      </p:sp>
      <p:sp>
        <p:nvSpPr>
          <p:cNvPr id="3" name="Footer Placeholder 2"/>
          <p:cNvSpPr>
            <a:spLocks noGrp="1"/>
          </p:cNvSpPr>
          <p:nvPr>
            <p:ph type="ftr" sz="quarter" idx="12"/>
          </p:nvPr>
        </p:nvSpPr>
        <p:spPr>
          <a:xfrm>
            <a:off x="1219200" y="6553200"/>
            <a:ext cx="7203280" cy="304800"/>
          </a:xfrm>
        </p:spPr>
        <p:txBody>
          <a:bodyPr/>
          <a:lstStyle/>
          <a:p>
            <a:r>
              <a:rPr lang="en-US"/>
              <a:t>Feasibility Study for the Extension of Roosevelt Jetty</a:t>
            </a:r>
            <a:endParaRPr lang="en-US" dirty="0"/>
          </a:p>
        </p:txBody>
      </p:sp>
      <p:graphicFrame>
        <p:nvGraphicFramePr>
          <p:cNvPr id="11" name="Table 10"/>
          <p:cNvGraphicFramePr>
            <a:graphicFrameLocks noGrp="1"/>
          </p:cNvGraphicFramePr>
          <p:nvPr>
            <p:extLst>
              <p:ext uri="{D42A27DB-BD31-4B8C-83A1-F6EECF244321}">
                <p14:modId xmlns="" xmlns:p14="http://schemas.microsoft.com/office/powerpoint/2010/main" val="229465537"/>
              </p:ext>
            </p:extLst>
          </p:nvPr>
        </p:nvGraphicFramePr>
        <p:xfrm>
          <a:off x="393007" y="1145197"/>
          <a:ext cx="8628179" cy="5394148"/>
        </p:xfrm>
        <a:graphic>
          <a:graphicData uri="http://schemas.openxmlformats.org/drawingml/2006/table">
            <a:tbl>
              <a:tblPr firstRow="1" firstCol="1" bandRow="1">
                <a:tableStyleId>{93296810-A885-4BE3-A3E7-6D5BEEA58F35}</a:tableStyleId>
              </a:tblPr>
              <a:tblGrid>
                <a:gridCol w="233192">
                  <a:extLst>
                    <a:ext uri="{9D8B030D-6E8A-4147-A177-3AD203B41FA5}">
                      <a16:colId xmlns="" xmlns:a16="http://schemas.microsoft.com/office/drawing/2014/main" val="3372930963"/>
                    </a:ext>
                  </a:extLst>
                </a:gridCol>
                <a:gridCol w="1536986">
                  <a:extLst>
                    <a:ext uri="{9D8B030D-6E8A-4147-A177-3AD203B41FA5}">
                      <a16:colId xmlns="" xmlns:a16="http://schemas.microsoft.com/office/drawing/2014/main" val="2500954215"/>
                    </a:ext>
                  </a:extLst>
                </a:gridCol>
                <a:gridCol w="968350">
                  <a:extLst>
                    <a:ext uri="{9D8B030D-6E8A-4147-A177-3AD203B41FA5}">
                      <a16:colId xmlns="" xmlns:a16="http://schemas.microsoft.com/office/drawing/2014/main" val="682570888"/>
                    </a:ext>
                  </a:extLst>
                </a:gridCol>
                <a:gridCol w="544119">
                  <a:extLst>
                    <a:ext uri="{9D8B030D-6E8A-4147-A177-3AD203B41FA5}">
                      <a16:colId xmlns="" xmlns:a16="http://schemas.microsoft.com/office/drawing/2014/main" val="794631122"/>
                    </a:ext>
                  </a:extLst>
                </a:gridCol>
                <a:gridCol w="544931">
                  <a:extLst>
                    <a:ext uri="{9D8B030D-6E8A-4147-A177-3AD203B41FA5}">
                      <a16:colId xmlns="" xmlns:a16="http://schemas.microsoft.com/office/drawing/2014/main" val="570941724"/>
                    </a:ext>
                  </a:extLst>
                </a:gridCol>
                <a:gridCol w="762000">
                  <a:extLst>
                    <a:ext uri="{9D8B030D-6E8A-4147-A177-3AD203B41FA5}">
                      <a16:colId xmlns="" xmlns:a16="http://schemas.microsoft.com/office/drawing/2014/main" val="575110292"/>
                    </a:ext>
                  </a:extLst>
                </a:gridCol>
                <a:gridCol w="1066800">
                  <a:extLst>
                    <a:ext uri="{9D8B030D-6E8A-4147-A177-3AD203B41FA5}">
                      <a16:colId xmlns="" xmlns:a16="http://schemas.microsoft.com/office/drawing/2014/main" val="880566892"/>
                    </a:ext>
                  </a:extLst>
                </a:gridCol>
                <a:gridCol w="990600">
                  <a:extLst>
                    <a:ext uri="{9D8B030D-6E8A-4147-A177-3AD203B41FA5}">
                      <a16:colId xmlns="" xmlns:a16="http://schemas.microsoft.com/office/drawing/2014/main" val="2918766694"/>
                    </a:ext>
                  </a:extLst>
                </a:gridCol>
                <a:gridCol w="1066355">
                  <a:extLst>
                    <a:ext uri="{9D8B030D-6E8A-4147-A177-3AD203B41FA5}">
                      <a16:colId xmlns="" xmlns:a16="http://schemas.microsoft.com/office/drawing/2014/main" val="2863524271"/>
                    </a:ext>
                  </a:extLst>
                </a:gridCol>
                <a:gridCol w="914846">
                  <a:extLst>
                    <a:ext uri="{9D8B030D-6E8A-4147-A177-3AD203B41FA5}">
                      <a16:colId xmlns="" xmlns:a16="http://schemas.microsoft.com/office/drawing/2014/main" val="2820281488"/>
                    </a:ext>
                  </a:extLst>
                </a:gridCol>
              </a:tblGrid>
              <a:tr h="434668">
                <a:tc rowSpan="2" gridSpan="2">
                  <a:txBody>
                    <a:bodyPr/>
                    <a:lstStyle/>
                    <a:p>
                      <a:pPr algn="ctr">
                        <a:lnSpc>
                          <a:spcPct val="100000"/>
                        </a:lnSpc>
                        <a:spcBef>
                          <a:spcPts val="0"/>
                        </a:spcBef>
                        <a:spcAft>
                          <a:spcPts val="0"/>
                        </a:spcAft>
                      </a:pPr>
                      <a:r>
                        <a:rPr lang="en-US" sz="1600" dirty="0">
                          <a:effectLst/>
                        </a:rPr>
                        <a:t>Item</a:t>
                      </a:r>
                      <a:endParaRPr lang="en-CA" sz="16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rowSpan="2" hMerge="1">
                  <a:txBody>
                    <a:bodyPr/>
                    <a:lstStyle/>
                    <a:p>
                      <a:endParaRPr lang="en-CA"/>
                    </a:p>
                  </a:txBody>
                  <a:tcPr/>
                </a:tc>
                <a:tc rowSpan="2">
                  <a:txBody>
                    <a:bodyPr/>
                    <a:lstStyle/>
                    <a:p>
                      <a:pPr algn="ctr">
                        <a:lnSpc>
                          <a:spcPct val="100000"/>
                        </a:lnSpc>
                        <a:spcBef>
                          <a:spcPts val="0"/>
                        </a:spcBef>
                        <a:spcAft>
                          <a:spcPts val="0"/>
                        </a:spcAft>
                      </a:pPr>
                      <a:r>
                        <a:rPr lang="en-US" sz="1600" dirty="0">
                          <a:effectLst/>
                        </a:rPr>
                        <a:t>% Share of Total Trade</a:t>
                      </a:r>
                      <a:endParaRPr lang="en-CA" sz="16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gridSpan="3">
                  <a:txBody>
                    <a:bodyPr/>
                    <a:lstStyle/>
                    <a:p>
                      <a:pPr algn="ctr">
                        <a:lnSpc>
                          <a:spcPct val="100000"/>
                        </a:lnSpc>
                        <a:spcBef>
                          <a:spcPts val="0"/>
                        </a:spcBef>
                        <a:spcAft>
                          <a:spcPts val="0"/>
                        </a:spcAft>
                      </a:pPr>
                      <a:r>
                        <a:rPr lang="en-US" sz="1600" dirty="0">
                          <a:effectLst/>
                        </a:rPr>
                        <a:t>Zone-wise traffic generation/ consumption (%)</a:t>
                      </a:r>
                      <a:endParaRPr lang="en-CA" sz="16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hMerge="1">
                  <a:txBody>
                    <a:bodyPr/>
                    <a:lstStyle/>
                    <a:p>
                      <a:endParaRPr lang="en-CA"/>
                    </a:p>
                  </a:txBody>
                  <a:tcPr/>
                </a:tc>
                <a:tc hMerge="1">
                  <a:txBody>
                    <a:bodyPr/>
                    <a:lstStyle/>
                    <a:p>
                      <a:endParaRPr lang="en-CA"/>
                    </a:p>
                  </a:txBody>
                  <a:tcPr/>
                </a:tc>
                <a:tc rowSpan="2">
                  <a:txBody>
                    <a:bodyPr/>
                    <a:lstStyle/>
                    <a:p>
                      <a:pPr algn="ctr">
                        <a:lnSpc>
                          <a:spcPct val="100000"/>
                        </a:lnSpc>
                        <a:spcBef>
                          <a:spcPts val="0"/>
                        </a:spcBef>
                        <a:spcAft>
                          <a:spcPts val="0"/>
                        </a:spcAft>
                      </a:pPr>
                      <a:r>
                        <a:rPr lang="en-US" sz="1600">
                          <a:effectLst/>
                        </a:rPr>
                        <a:t>Existing Share at MP (%)</a:t>
                      </a:r>
                      <a:endParaRPr lang="en-CA" sz="160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gridSpan="3">
                  <a:txBody>
                    <a:bodyPr/>
                    <a:lstStyle/>
                    <a:p>
                      <a:pPr algn="ctr">
                        <a:lnSpc>
                          <a:spcPct val="100000"/>
                        </a:lnSpc>
                        <a:spcBef>
                          <a:spcPts val="0"/>
                        </a:spcBef>
                        <a:spcAft>
                          <a:spcPts val="0"/>
                        </a:spcAft>
                      </a:pPr>
                      <a:r>
                        <a:rPr lang="en-US" sz="1600" dirty="0">
                          <a:effectLst/>
                        </a:rPr>
                        <a:t>Expected share at MP =70 % west zone share + different % of Mid zone share</a:t>
                      </a:r>
                      <a:endParaRPr lang="en-CA" sz="16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hMerge="1">
                  <a:txBody>
                    <a:bodyPr/>
                    <a:lstStyle/>
                    <a:p>
                      <a:endParaRPr lang="en-CA"/>
                    </a:p>
                  </a:txBody>
                  <a:tcPr/>
                </a:tc>
                <a:tc hMerge="1">
                  <a:txBody>
                    <a:bodyPr/>
                    <a:lstStyle/>
                    <a:p>
                      <a:endParaRPr lang="en-CA"/>
                    </a:p>
                  </a:txBody>
                  <a:tcPr/>
                </a:tc>
                <a:extLst>
                  <a:ext uri="{0D108BD9-81ED-4DB2-BD59-A6C34878D82A}">
                    <a16:rowId xmlns="" xmlns:a16="http://schemas.microsoft.com/office/drawing/2014/main" val="856984942"/>
                  </a:ext>
                </a:extLst>
              </a:tr>
              <a:tr h="457201">
                <a:tc gridSpan="2" vMerge="1">
                  <a:txBody>
                    <a:bodyPr/>
                    <a:lstStyle/>
                    <a:p>
                      <a:endParaRPr lang="en-CA"/>
                    </a:p>
                  </a:txBody>
                  <a:tcPr/>
                </a:tc>
                <a:tc hMerge="1" vMerge="1">
                  <a:txBody>
                    <a:bodyPr/>
                    <a:lstStyle/>
                    <a:p>
                      <a:endParaRPr lang="en-CA"/>
                    </a:p>
                  </a:txBody>
                  <a:tcPr/>
                </a:tc>
                <a:tc vMerge="1">
                  <a:txBody>
                    <a:bodyPr/>
                    <a:lstStyle/>
                    <a:p>
                      <a:endParaRPr lang="en-CA"/>
                    </a:p>
                  </a:txBody>
                  <a:tcPr/>
                </a:tc>
                <a:tc>
                  <a:txBody>
                    <a:bodyPr/>
                    <a:lstStyle/>
                    <a:p>
                      <a:pPr algn="ctr">
                        <a:lnSpc>
                          <a:spcPct val="100000"/>
                        </a:lnSpc>
                        <a:spcBef>
                          <a:spcPts val="0"/>
                        </a:spcBef>
                        <a:spcAft>
                          <a:spcPts val="0"/>
                        </a:spcAft>
                      </a:pPr>
                      <a:r>
                        <a:rPr lang="en-US" sz="1600" dirty="0">
                          <a:solidFill>
                            <a:schemeClr val="bg2">
                              <a:lumMod val="10000"/>
                            </a:schemeClr>
                          </a:solidFill>
                          <a:effectLst/>
                        </a:rPr>
                        <a:t>Mid Zone</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East Zone</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West Zone</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vMerge="1">
                  <a:txBody>
                    <a:bodyPr/>
                    <a:lstStyle/>
                    <a:p>
                      <a:endParaRPr lang="en-CA"/>
                    </a:p>
                  </a:txBody>
                  <a:tcPr/>
                </a:tc>
                <a:tc>
                  <a:txBody>
                    <a:bodyPr/>
                    <a:lstStyle/>
                    <a:p>
                      <a:pPr algn="ctr">
                        <a:lnSpc>
                          <a:spcPct val="100000"/>
                        </a:lnSpc>
                        <a:spcBef>
                          <a:spcPts val="0"/>
                        </a:spcBef>
                        <a:spcAft>
                          <a:spcPts val="0"/>
                        </a:spcAft>
                      </a:pPr>
                      <a:r>
                        <a:rPr lang="en-US" sz="1600" dirty="0">
                          <a:solidFill>
                            <a:schemeClr val="bg2">
                              <a:lumMod val="10000"/>
                            </a:schemeClr>
                          </a:solidFill>
                          <a:effectLst/>
                        </a:rPr>
                        <a:t>10 % (Low Case)</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20 % (Base Case)</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30 % (High Case)</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3788015241"/>
                  </a:ext>
                </a:extLst>
              </a:tr>
              <a:tr h="347735">
                <a:tc rowSpan="5">
                  <a:txBody>
                    <a:bodyPr/>
                    <a:lstStyle/>
                    <a:p>
                      <a:pPr algn="ctr">
                        <a:lnSpc>
                          <a:spcPct val="100000"/>
                        </a:lnSpc>
                        <a:spcBef>
                          <a:spcPts val="0"/>
                        </a:spcBef>
                        <a:spcAft>
                          <a:spcPts val="0"/>
                        </a:spcAft>
                      </a:pPr>
                      <a:r>
                        <a:rPr lang="en-US" sz="1600">
                          <a:effectLst/>
                        </a:rPr>
                        <a:t>Import</a:t>
                      </a:r>
                      <a:endParaRPr lang="en-CA" sz="160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vert="vert270" anchor="ctr"/>
                </a:tc>
                <a:tc>
                  <a:txBody>
                    <a:bodyPr/>
                    <a:lstStyle/>
                    <a:p>
                      <a:pPr algn="ctr">
                        <a:lnSpc>
                          <a:spcPct val="100000"/>
                        </a:lnSpc>
                        <a:spcBef>
                          <a:spcPts val="0"/>
                        </a:spcBef>
                        <a:spcAft>
                          <a:spcPts val="0"/>
                        </a:spcAft>
                      </a:pPr>
                      <a:r>
                        <a:rPr lang="en-US" sz="1600" dirty="0">
                          <a:solidFill>
                            <a:schemeClr val="bg2">
                              <a:lumMod val="10000"/>
                            </a:schemeClr>
                          </a:solidFill>
                          <a:effectLst/>
                        </a:rPr>
                        <a:t>Food grain</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4.19</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65</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15</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20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0.65</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0.86</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1.13</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1.40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2499129695"/>
                  </a:ext>
                </a:extLst>
              </a:tr>
              <a:tr h="347735">
                <a:tc vMerge="1">
                  <a:txBody>
                    <a:bodyPr/>
                    <a:lstStyle/>
                    <a:p>
                      <a:endParaRPr lang="en-CA"/>
                    </a:p>
                  </a:txBody>
                  <a:tcPr/>
                </a:tc>
                <a:tc>
                  <a:txBody>
                    <a:bodyPr/>
                    <a:lstStyle/>
                    <a:p>
                      <a:pPr algn="ctr">
                        <a:lnSpc>
                          <a:spcPct val="100000"/>
                        </a:lnSpc>
                        <a:spcBef>
                          <a:spcPts val="0"/>
                        </a:spcBef>
                        <a:spcAft>
                          <a:spcPts val="0"/>
                        </a:spcAft>
                      </a:pPr>
                      <a:r>
                        <a:rPr lang="en-US" sz="1600">
                          <a:solidFill>
                            <a:schemeClr val="bg2">
                              <a:lumMod val="10000"/>
                            </a:schemeClr>
                          </a:solidFill>
                          <a:effectLst/>
                        </a:rPr>
                        <a:t>Fertilizer</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5.44</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30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10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60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2.31</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2.45</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2.61</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2.78</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3419167078"/>
                  </a:ext>
                </a:extLst>
              </a:tr>
              <a:tr h="347735">
                <a:tc vMerge="1">
                  <a:txBody>
                    <a:bodyPr/>
                    <a:lstStyle/>
                    <a:p>
                      <a:endParaRPr lang="en-CA"/>
                    </a:p>
                  </a:txBody>
                  <a:tcPr/>
                </a:tc>
                <a:tc>
                  <a:txBody>
                    <a:bodyPr/>
                    <a:lstStyle/>
                    <a:p>
                      <a:pPr algn="ctr">
                        <a:lnSpc>
                          <a:spcPct val="100000"/>
                        </a:lnSpc>
                        <a:spcBef>
                          <a:spcPts val="0"/>
                        </a:spcBef>
                        <a:spcAft>
                          <a:spcPts val="0"/>
                        </a:spcAft>
                      </a:pPr>
                      <a:r>
                        <a:rPr lang="en-US" sz="1600" dirty="0" err="1">
                          <a:solidFill>
                            <a:schemeClr val="bg2">
                              <a:lumMod val="10000"/>
                            </a:schemeClr>
                          </a:solidFill>
                          <a:effectLst/>
                        </a:rPr>
                        <a:t>Cementious</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28.98</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75</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22</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3</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2.15</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2.78</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4.96</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7.13</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1237662084"/>
                  </a:ext>
                </a:extLst>
              </a:tr>
              <a:tr h="347735">
                <a:tc vMerge="1">
                  <a:txBody>
                    <a:bodyPr/>
                    <a:lstStyle/>
                    <a:p>
                      <a:endParaRPr lang="en-CA"/>
                    </a:p>
                  </a:txBody>
                  <a:tcPr/>
                </a:tc>
                <a:tc>
                  <a:txBody>
                    <a:bodyPr/>
                    <a:lstStyle/>
                    <a:p>
                      <a:pPr algn="ctr">
                        <a:lnSpc>
                          <a:spcPct val="100000"/>
                        </a:lnSpc>
                        <a:spcBef>
                          <a:spcPts val="0"/>
                        </a:spcBef>
                        <a:spcAft>
                          <a:spcPts val="0"/>
                        </a:spcAft>
                      </a:pPr>
                      <a:r>
                        <a:rPr lang="en-US" sz="1600" dirty="0">
                          <a:solidFill>
                            <a:schemeClr val="bg2">
                              <a:lumMod val="10000"/>
                            </a:schemeClr>
                          </a:solidFill>
                          <a:effectLst/>
                        </a:rPr>
                        <a:t>Oil &amp; Petroleum</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15.74</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70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25</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5</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0.11</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1.65</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2.75</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3.86</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1300459968"/>
                  </a:ext>
                </a:extLst>
              </a:tr>
              <a:tr h="347735">
                <a:tc vMerge="1">
                  <a:txBody>
                    <a:bodyPr/>
                    <a:lstStyle/>
                    <a:p>
                      <a:endParaRPr lang="en-CA"/>
                    </a:p>
                  </a:txBody>
                  <a:tcPr/>
                </a:tc>
                <a:tc>
                  <a:txBody>
                    <a:bodyPr/>
                    <a:lstStyle/>
                    <a:p>
                      <a:pPr algn="ctr">
                        <a:lnSpc>
                          <a:spcPct val="100000"/>
                        </a:lnSpc>
                        <a:spcBef>
                          <a:spcPts val="0"/>
                        </a:spcBef>
                        <a:spcAft>
                          <a:spcPts val="0"/>
                        </a:spcAft>
                      </a:pPr>
                      <a:r>
                        <a:rPr lang="en-US" sz="1600">
                          <a:solidFill>
                            <a:schemeClr val="bg2">
                              <a:lumMod val="10000"/>
                            </a:schemeClr>
                          </a:solidFill>
                          <a:effectLst/>
                        </a:rPr>
                        <a:t>Others</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34.23</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75</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22</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3</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0.41</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3.29</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5.85</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8.42</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20833955"/>
                  </a:ext>
                </a:extLst>
              </a:tr>
              <a:tr h="347735">
                <a:tc rowSpan="4">
                  <a:txBody>
                    <a:bodyPr/>
                    <a:lstStyle/>
                    <a:p>
                      <a:pPr algn="ctr">
                        <a:lnSpc>
                          <a:spcPct val="100000"/>
                        </a:lnSpc>
                        <a:spcBef>
                          <a:spcPts val="0"/>
                        </a:spcBef>
                        <a:spcAft>
                          <a:spcPts val="0"/>
                        </a:spcAft>
                      </a:pPr>
                      <a:r>
                        <a:rPr lang="en-US" sz="1600">
                          <a:effectLst/>
                        </a:rPr>
                        <a:t>Export</a:t>
                      </a:r>
                      <a:endParaRPr lang="en-CA" sz="160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vert="vert270" anchor="ctr"/>
                </a:tc>
                <a:tc>
                  <a:txBody>
                    <a:bodyPr/>
                    <a:lstStyle/>
                    <a:p>
                      <a:pPr algn="ctr">
                        <a:lnSpc>
                          <a:spcPct val="100000"/>
                        </a:lnSpc>
                        <a:spcBef>
                          <a:spcPts val="0"/>
                        </a:spcBef>
                        <a:spcAft>
                          <a:spcPts val="0"/>
                        </a:spcAft>
                      </a:pPr>
                      <a:r>
                        <a:rPr lang="en-US" sz="1600">
                          <a:solidFill>
                            <a:schemeClr val="bg2">
                              <a:lumMod val="10000"/>
                            </a:schemeClr>
                          </a:solidFill>
                          <a:effectLst/>
                        </a:rPr>
                        <a:t>Jute and Jute Goods</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2.49</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47</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22</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31</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0.20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0.66</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0.78</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0.89</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157730238"/>
                  </a:ext>
                </a:extLst>
              </a:tr>
              <a:tr h="347735">
                <a:tc vMerge="1">
                  <a:txBody>
                    <a:bodyPr/>
                    <a:lstStyle/>
                    <a:p>
                      <a:endParaRPr lang="en-CA"/>
                    </a:p>
                  </a:txBody>
                  <a:tcPr/>
                </a:tc>
                <a:tc>
                  <a:txBody>
                    <a:bodyPr/>
                    <a:lstStyle/>
                    <a:p>
                      <a:pPr algn="ctr">
                        <a:lnSpc>
                          <a:spcPct val="100000"/>
                        </a:lnSpc>
                        <a:spcBef>
                          <a:spcPts val="0"/>
                        </a:spcBef>
                        <a:spcAft>
                          <a:spcPts val="0"/>
                        </a:spcAft>
                      </a:pPr>
                      <a:r>
                        <a:rPr lang="en-US" sz="1600">
                          <a:solidFill>
                            <a:schemeClr val="bg2">
                              <a:lumMod val="10000"/>
                            </a:schemeClr>
                          </a:solidFill>
                          <a:effectLst/>
                        </a:rPr>
                        <a:t>Frozen Foods</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0.24</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35</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65</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0.08</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0.11</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0.11</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0.11</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795080394"/>
                  </a:ext>
                </a:extLst>
              </a:tr>
              <a:tr h="347735">
                <a:tc vMerge="1">
                  <a:txBody>
                    <a:bodyPr/>
                    <a:lstStyle/>
                    <a:p>
                      <a:endParaRPr lang="en-CA"/>
                    </a:p>
                  </a:txBody>
                  <a:tcPr/>
                </a:tc>
                <a:tc>
                  <a:txBody>
                    <a:bodyPr/>
                    <a:lstStyle/>
                    <a:p>
                      <a:pPr algn="ctr">
                        <a:lnSpc>
                          <a:spcPct val="100000"/>
                        </a:lnSpc>
                        <a:spcBef>
                          <a:spcPts val="0"/>
                        </a:spcBef>
                        <a:spcAft>
                          <a:spcPts val="0"/>
                        </a:spcAft>
                      </a:pPr>
                      <a:r>
                        <a:rPr lang="en-US" sz="1600">
                          <a:solidFill>
                            <a:schemeClr val="bg2">
                              <a:lumMod val="10000"/>
                            </a:schemeClr>
                          </a:solidFill>
                          <a:effectLst/>
                        </a:rPr>
                        <a:t>Garments</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4.94</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70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30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0.00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0.35</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0.69</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1.04</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710893616"/>
                  </a:ext>
                </a:extLst>
              </a:tr>
              <a:tr h="347735">
                <a:tc vMerge="1">
                  <a:txBody>
                    <a:bodyPr/>
                    <a:lstStyle/>
                    <a:p>
                      <a:endParaRPr lang="en-CA"/>
                    </a:p>
                  </a:txBody>
                  <a:tcPr/>
                </a:tc>
                <a:tc>
                  <a:txBody>
                    <a:bodyPr/>
                    <a:lstStyle/>
                    <a:p>
                      <a:pPr algn="ctr">
                        <a:lnSpc>
                          <a:spcPct val="100000"/>
                        </a:lnSpc>
                        <a:spcBef>
                          <a:spcPts val="0"/>
                        </a:spcBef>
                        <a:spcAft>
                          <a:spcPts val="0"/>
                        </a:spcAft>
                      </a:pPr>
                      <a:r>
                        <a:rPr lang="en-US" sz="1600">
                          <a:solidFill>
                            <a:schemeClr val="bg2">
                              <a:lumMod val="10000"/>
                            </a:schemeClr>
                          </a:solidFill>
                          <a:effectLst/>
                        </a:rPr>
                        <a:t>Others (Leather, Tobacco, Tiles, Betel Nuts etc.)</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3.73</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70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30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solidFill>
                            <a:schemeClr val="bg2">
                              <a:lumMod val="10000"/>
                            </a:schemeClr>
                          </a:solidFill>
                          <a:effectLst/>
                        </a:rPr>
                        <a:t>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0.03</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0.26</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0.52</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0.78</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3143073491"/>
                  </a:ext>
                </a:extLst>
              </a:tr>
              <a:tr h="521603">
                <a:tc gridSpan="2">
                  <a:txBody>
                    <a:bodyPr/>
                    <a:lstStyle/>
                    <a:p>
                      <a:pPr algn="ctr">
                        <a:lnSpc>
                          <a:spcPct val="100000"/>
                        </a:lnSpc>
                        <a:spcBef>
                          <a:spcPts val="0"/>
                        </a:spcBef>
                        <a:spcAft>
                          <a:spcPts val="0"/>
                        </a:spcAft>
                      </a:pPr>
                      <a:r>
                        <a:rPr lang="en-US" sz="1600" dirty="0">
                          <a:effectLst/>
                        </a:rPr>
                        <a:t>Total</a:t>
                      </a:r>
                      <a:endParaRPr lang="en-CA" sz="16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hMerge="1">
                  <a:txBody>
                    <a:bodyPr/>
                    <a:lstStyle/>
                    <a:p>
                      <a:endParaRPr lang="en-CA"/>
                    </a:p>
                  </a:txBody>
                  <a:tcPr/>
                </a:tc>
                <a:tc>
                  <a:txBody>
                    <a:bodyPr/>
                    <a:lstStyle/>
                    <a:p>
                      <a:pPr algn="ctr">
                        <a:lnSpc>
                          <a:spcPct val="100000"/>
                        </a:lnSpc>
                        <a:spcBef>
                          <a:spcPts val="0"/>
                        </a:spcBef>
                        <a:spcAft>
                          <a:spcPts val="0"/>
                        </a:spcAft>
                      </a:pPr>
                      <a:r>
                        <a:rPr lang="en-US" sz="1600" dirty="0">
                          <a:effectLst/>
                        </a:rPr>
                        <a:t> </a:t>
                      </a:r>
                      <a:endParaRPr lang="en-CA" sz="16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effectLst/>
                        </a:rPr>
                        <a:t> </a:t>
                      </a:r>
                      <a:endParaRPr lang="en-CA" sz="16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effectLst/>
                        </a:rPr>
                        <a:t> </a:t>
                      </a:r>
                      <a:endParaRPr lang="en-CA" sz="160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a:effectLst/>
                        </a:rPr>
                        <a:t> </a:t>
                      </a:r>
                      <a:endParaRPr lang="en-CA" sz="1600">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5.94%</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12.41%</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tc>
                  <a:txBody>
                    <a:bodyPr/>
                    <a:lstStyle/>
                    <a:p>
                      <a:pPr algn="ctr">
                        <a:lnSpc>
                          <a:spcPct val="100000"/>
                        </a:lnSpc>
                        <a:spcBef>
                          <a:spcPts val="0"/>
                        </a:spcBef>
                        <a:spcAft>
                          <a:spcPts val="0"/>
                        </a:spcAft>
                      </a:pPr>
                      <a:r>
                        <a:rPr lang="en-US" sz="1600" dirty="0">
                          <a:solidFill>
                            <a:schemeClr val="bg2">
                              <a:lumMod val="10000"/>
                            </a:schemeClr>
                          </a:solidFill>
                          <a:effectLst/>
                        </a:rPr>
                        <a:t>19.41%</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solidFill>
                      <a:schemeClr val="accent1"/>
                    </a:solidFill>
                  </a:tcPr>
                </a:tc>
                <a:tc>
                  <a:txBody>
                    <a:bodyPr/>
                    <a:lstStyle/>
                    <a:p>
                      <a:pPr algn="ctr">
                        <a:lnSpc>
                          <a:spcPct val="100000"/>
                        </a:lnSpc>
                        <a:spcBef>
                          <a:spcPts val="0"/>
                        </a:spcBef>
                        <a:spcAft>
                          <a:spcPts val="0"/>
                        </a:spcAft>
                      </a:pPr>
                      <a:r>
                        <a:rPr lang="en-US" sz="1600" dirty="0">
                          <a:solidFill>
                            <a:schemeClr val="bg2">
                              <a:lumMod val="10000"/>
                            </a:schemeClr>
                          </a:solidFill>
                          <a:effectLst/>
                        </a:rPr>
                        <a:t>26.41%</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15067" marR="15067" marT="0" marB="0" anchor="ctr"/>
                </a:tc>
                <a:extLst>
                  <a:ext uri="{0D108BD9-81ED-4DB2-BD59-A6C34878D82A}">
                    <a16:rowId xmlns="" xmlns:a16="http://schemas.microsoft.com/office/drawing/2014/main" val="3143653944"/>
                  </a:ext>
                </a:extLst>
              </a:tr>
            </a:tbl>
          </a:graphicData>
        </a:graphic>
      </p:graphicFrame>
      <p:pic>
        <p:nvPicPr>
          <p:cNvPr id="10" name="Picture 2">
            <a:extLst>
              <a:ext uri="{FF2B5EF4-FFF2-40B4-BE49-F238E27FC236}">
                <a16:creationId xmlns="" xmlns:a16="http://schemas.microsoft.com/office/drawing/2014/main" id="{5D5AE531-3E13-4810-A25D-2F106766239C}"/>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33345684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786634"/>
            <a:ext cx="8610600" cy="461665"/>
          </a:xfrm>
          <a:prstGeom prst="rect">
            <a:avLst/>
          </a:prstGeom>
          <a:noFill/>
        </p:spPr>
        <p:txBody>
          <a:bodyPr wrap="square" rtlCol="0">
            <a:spAutoFit/>
          </a:bodyPr>
          <a:lstStyle/>
          <a:p>
            <a:r>
              <a:rPr lang="en-US" sz="2400" b="1" dirty="0">
                <a:solidFill>
                  <a:schemeClr val="accent4">
                    <a:lumMod val="50000"/>
                  </a:schemeClr>
                </a:solidFill>
                <a:latin typeface="Times New Roman" pitchFamily="18" charset="0"/>
                <a:cs typeface="Times New Roman" pitchFamily="18" charset="0"/>
              </a:rPr>
              <a:t>Market Share Distribution Among the Development Activities</a:t>
            </a:r>
          </a:p>
        </p:txBody>
      </p:sp>
      <p:sp>
        <p:nvSpPr>
          <p:cNvPr id="9" name="Slide Number Placeholder 8"/>
          <p:cNvSpPr>
            <a:spLocks noGrp="1"/>
          </p:cNvSpPr>
          <p:nvPr>
            <p:ph type="sldNum" sz="quarter" idx="11"/>
          </p:nvPr>
        </p:nvSpPr>
        <p:spPr/>
        <p:txBody>
          <a:bodyPr/>
          <a:lstStyle/>
          <a:p>
            <a:fld id="{7102743F-2F66-4FC2-B0DD-4E9ECFD3E125}" type="slidenum">
              <a:rPr lang="en-US" smtClean="0"/>
              <a:pPr/>
              <a:t>25</a:t>
            </a:fld>
            <a:endParaRPr lang="en-US" dirty="0"/>
          </a:p>
        </p:txBody>
      </p:sp>
      <p:sp>
        <p:nvSpPr>
          <p:cNvPr id="8" name="Footer Placeholder 7"/>
          <p:cNvSpPr>
            <a:spLocks noGrp="1"/>
          </p:cNvSpPr>
          <p:nvPr>
            <p:ph type="ftr" sz="quarter" idx="12"/>
          </p:nvPr>
        </p:nvSpPr>
        <p:spPr>
          <a:xfrm>
            <a:off x="1227569" y="6418395"/>
            <a:ext cx="7162800" cy="228600"/>
          </a:xfrm>
        </p:spPr>
        <p:txBody>
          <a:bodyPr/>
          <a:lstStyle/>
          <a:p>
            <a:r>
              <a:rPr lang="en-US" dirty="0"/>
              <a:t>Feasibility Study for the Extension of Roosevelt Jetty</a:t>
            </a:r>
          </a:p>
        </p:txBody>
      </p:sp>
      <p:graphicFrame>
        <p:nvGraphicFramePr>
          <p:cNvPr id="2" name="Table 1"/>
          <p:cNvGraphicFramePr>
            <a:graphicFrameLocks noGrp="1"/>
          </p:cNvGraphicFramePr>
          <p:nvPr>
            <p:extLst>
              <p:ext uri="{D42A27DB-BD31-4B8C-83A1-F6EECF244321}">
                <p14:modId xmlns="" xmlns:p14="http://schemas.microsoft.com/office/powerpoint/2010/main" val="849902526"/>
              </p:ext>
            </p:extLst>
          </p:nvPr>
        </p:nvGraphicFramePr>
        <p:xfrm>
          <a:off x="503669" y="1417850"/>
          <a:ext cx="8610600" cy="5180039"/>
        </p:xfrm>
        <a:graphic>
          <a:graphicData uri="http://schemas.openxmlformats.org/drawingml/2006/table">
            <a:tbl>
              <a:tblPr firstRow="1" firstCol="1" bandRow="1">
                <a:tableStyleId>{93296810-A885-4BE3-A3E7-6D5BEEA58F35}</a:tableStyleId>
              </a:tblPr>
              <a:tblGrid>
                <a:gridCol w="609600">
                  <a:extLst>
                    <a:ext uri="{9D8B030D-6E8A-4147-A177-3AD203B41FA5}">
                      <a16:colId xmlns="" xmlns:a16="http://schemas.microsoft.com/office/drawing/2014/main" val="20000"/>
                    </a:ext>
                  </a:extLst>
                </a:gridCol>
                <a:gridCol w="4649629">
                  <a:extLst>
                    <a:ext uri="{9D8B030D-6E8A-4147-A177-3AD203B41FA5}">
                      <a16:colId xmlns="" xmlns:a16="http://schemas.microsoft.com/office/drawing/2014/main" val="20001"/>
                    </a:ext>
                  </a:extLst>
                </a:gridCol>
                <a:gridCol w="640553">
                  <a:extLst>
                    <a:ext uri="{9D8B030D-6E8A-4147-A177-3AD203B41FA5}">
                      <a16:colId xmlns="" xmlns:a16="http://schemas.microsoft.com/office/drawing/2014/main" val="20002"/>
                    </a:ext>
                  </a:extLst>
                </a:gridCol>
                <a:gridCol w="898402">
                  <a:extLst>
                    <a:ext uri="{9D8B030D-6E8A-4147-A177-3AD203B41FA5}">
                      <a16:colId xmlns="" xmlns:a16="http://schemas.microsoft.com/office/drawing/2014/main" val="20003"/>
                    </a:ext>
                  </a:extLst>
                </a:gridCol>
                <a:gridCol w="897497">
                  <a:extLst>
                    <a:ext uri="{9D8B030D-6E8A-4147-A177-3AD203B41FA5}">
                      <a16:colId xmlns="" xmlns:a16="http://schemas.microsoft.com/office/drawing/2014/main" val="20004"/>
                    </a:ext>
                  </a:extLst>
                </a:gridCol>
                <a:gridCol w="914919">
                  <a:extLst>
                    <a:ext uri="{9D8B030D-6E8A-4147-A177-3AD203B41FA5}">
                      <a16:colId xmlns="" xmlns:a16="http://schemas.microsoft.com/office/drawing/2014/main" val="20005"/>
                    </a:ext>
                  </a:extLst>
                </a:gridCol>
              </a:tblGrid>
              <a:tr h="351038">
                <a:tc rowSpan="2">
                  <a:txBody>
                    <a:bodyPr/>
                    <a:lstStyle/>
                    <a:p>
                      <a:pPr marL="0" marR="0" algn="ctr">
                        <a:lnSpc>
                          <a:spcPct val="150000"/>
                        </a:lnSpc>
                        <a:spcBef>
                          <a:spcPts val="240"/>
                        </a:spcBef>
                        <a:spcAft>
                          <a:spcPts val="240"/>
                        </a:spcAft>
                      </a:pPr>
                      <a:r>
                        <a:rPr lang="en-US" sz="1400" dirty="0">
                          <a:effectLst/>
                        </a:rPr>
                        <a:t>No.</a:t>
                      </a:r>
                      <a:endParaRPr lang="en-US" sz="14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rowSpan="2">
                  <a:txBody>
                    <a:bodyPr/>
                    <a:lstStyle/>
                    <a:p>
                      <a:pPr marL="0" marR="0" algn="ctr">
                        <a:lnSpc>
                          <a:spcPct val="150000"/>
                        </a:lnSpc>
                        <a:spcBef>
                          <a:spcPts val="240"/>
                        </a:spcBef>
                        <a:spcAft>
                          <a:spcPts val="240"/>
                        </a:spcAft>
                      </a:pPr>
                      <a:r>
                        <a:rPr lang="en-US" sz="1400" dirty="0">
                          <a:effectLst/>
                        </a:rPr>
                        <a:t>Development Activities</a:t>
                      </a:r>
                      <a:endParaRPr lang="en-US" sz="14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rowSpan="2">
                  <a:txBody>
                    <a:bodyPr/>
                    <a:lstStyle/>
                    <a:p>
                      <a:pPr marL="0" marR="0" algn="ctr">
                        <a:lnSpc>
                          <a:spcPct val="150000"/>
                        </a:lnSpc>
                        <a:spcBef>
                          <a:spcPts val="240"/>
                        </a:spcBef>
                        <a:spcAft>
                          <a:spcPts val="240"/>
                        </a:spcAft>
                      </a:pPr>
                      <a:r>
                        <a:rPr lang="en-US" sz="1400">
                          <a:effectLst/>
                        </a:rPr>
                        <a:t>Year</a:t>
                      </a:r>
                      <a:endParaRPr lang="en-US" sz="140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gridSpan="3">
                  <a:txBody>
                    <a:bodyPr/>
                    <a:lstStyle/>
                    <a:p>
                      <a:pPr marL="0" marR="0" algn="ctr">
                        <a:lnSpc>
                          <a:spcPct val="150000"/>
                        </a:lnSpc>
                        <a:spcBef>
                          <a:spcPts val="240"/>
                        </a:spcBef>
                        <a:spcAft>
                          <a:spcPts val="240"/>
                        </a:spcAft>
                      </a:pPr>
                      <a:r>
                        <a:rPr lang="en-CA" sz="1400" dirty="0">
                          <a:effectLst/>
                        </a:rPr>
                        <a:t>Market Share Scenarios</a:t>
                      </a:r>
                      <a:endParaRPr lang="en-US" sz="14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191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50000"/>
                        </a:lnSpc>
                        <a:spcBef>
                          <a:spcPts val="240"/>
                        </a:spcBef>
                        <a:spcAft>
                          <a:spcPts val="240"/>
                        </a:spcAft>
                      </a:pPr>
                      <a:r>
                        <a:rPr lang="en-US" sz="1800" b="1" u="sng" dirty="0">
                          <a:solidFill>
                            <a:schemeClr val="bg2">
                              <a:lumMod val="10000"/>
                            </a:schemeClr>
                          </a:solidFill>
                          <a:effectLst/>
                        </a:rPr>
                        <a:t>Low</a:t>
                      </a:r>
                      <a:endParaRPr lang="en-US" sz="1800" b="1" u="sng"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marL="0" marR="0" algn="ctr">
                        <a:lnSpc>
                          <a:spcPct val="150000"/>
                        </a:lnSpc>
                        <a:spcBef>
                          <a:spcPts val="240"/>
                        </a:spcBef>
                        <a:spcAft>
                          <a:spcPts val="240"/>
                        </a:spcAft>
                      </a:pPr>
                      <a:r>
                        <a:rPr lang="en-US" sz="1800" b="1" u="sng" dirty="0">
                          <a:solidFill>
                            <a:schemeClr val="bg2">
                              <a:lumMod val="10000"/>
                            </a:schemeClr>
                          </a:solidFill>
                          <a:effectLst/>
                        </a:rPr>
                        <a:t>Base</a:t>
                      </a:r>
                      <a:endParaRPr lang="en-US" sz="1800" b="1" u="sng"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marL="0" marR="0" algn="ctr">
                        <a:lnSpc>
                          <a:spcPct val="150000"/>
                        </a:lnSpc>
                        <a:spcBef>
                          <a:spcPts val="240"/>
                        </a:spcBef>
                        <a:spcAft>
                          <a:spcPts val="240"/>
                        </a:spcAft>
                      </a:pPr>
                      <a:r>
                        <a:rPr lang="en-US" sz="1800" b="1" u="sng" dirty="0">
                          <a:solidFill>
                            <a:schemeClr val="bg2">
                              <a:lumMod val="10000"/>
                            </a:schemeClr>
                          </a:solidFill>
                          <a:effectLst/>
                        </a:rPr>
                        <a:t>High</a:t>
                      </a:r>
                      <a:endParaRPr lang="en-US" sz="1800" b="1" u="sng"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extLst>
                  <a:ext uri="{0D108BD9-81ED-4DB2-BD59-A6C34878D82A}">
                    <a16:rowId xmlns="" xmlns:a16="http://schemas.microsoft.com/office/drawing/2014/main" val="10001"/>
                  </a:ext>
                </a:extLst>
              </a:tr>
              <a:tr h="351038">
                <a:tc>
                  <a:txBody>
                    <a:bodyPr/>
                    <a:lstStyle/>
                    <a:p>
                      <a:pPr marL="0" marR="0" algn="ctr">
                        <a:lnSpc>
                          <a:spcPct val="150000"/>
                        </a:lnSpc>
                        <a:spcBef>
                          <a:spcPts val="240"/>
                        </a:spcBef>
                        <a:spcAft>
                          <a:spcPts val="240"/>
                        </a:spcAft>
                      </a:pPr>
                      <a:r>
                        <a:rPr lang="en-US" sz="1400">
                          <a:effectLst/>
                        </a:rPr>
                        <a:t>1</a:t>
                      </a:r>
                      <a:endParaRPr lang="en-US" sz="140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algn="l">
                        <a:lnSpc>
                          <a:spcPct val="150000"/>
                        </a:lnSpc>
                        <a:spcBef>
                          <a:spcPts val="900"/>
                        </a:spcBef>
                        <a:spcAft>
                          <a:spcPts val="0"/>
                        </a:spcAft>
                      </a:pPr>
                      <a:r>
                        <a:rPr lang="en-US" sz="1600" dirty="0">
                          <a:solidFill>
                            <a:schemeClr val="bg2">
                              <a:lumMod val="10000"/>
                            </a:schemeClr>
                          </a:solidFill>
                          <a:effectLst/>
                        </a:rPr>
                        <a:t>Current share </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2014</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6.97</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6.97</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6.97</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r h="628534">
                <a:tc>
                  <a:txBody>
                    <a:bodyPr/>
                    <a:lstStyle/>
                    <a:p>
                      <a:pPr marL="0" marR="0" algn="ctr">
                        <a:lnSpc>
                          <a:spcPct val="150000"/>
                        </a:lnSpc>
                        <a:spcBef>
                          <a:spcPts val="240"/>
                        </a:spcBef>
                        <a:spcAft>
                          <a:spcPts val="240"/>
                        </a:spcAft>
                      </a:pPr>
                      <a:r>
                        <a:rPr lang="en-US" sz="1400">
                          <a:effectLst/>
                        </a:rPr>
                        <a:t>2</a:t>
                      </a:r>
                      <a:endParaRPr lang="en-US" sz="140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algn="l">
                        <a:lnSpc>
                          <a:spcPct val="150000"/>
                        </a:lnSpc>
                        <a:spcBef>
                          <a:spcPts val="900"/>
                        </a:spcBef>
                        <a:spcAft>
                          <a:spcPts val="0"/>
                        </a:spcAft>
                      </a:pPr>
                      <a:r>
                        <a:rPr lang="en-US" sz="1600" dirty="0">
                          <a:solidFill>
                            <a:schemeClr val="bg2">
                              <a:lumMod val="10000"/>
                            </a:schemeClr>
                          </a:solidFill>
                          <a:effectLst/>
                        </a:rPr>
                        <a:t>Traffic is diverted to MP due to congestion in Chittagong Port</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2016</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0.50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1.00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1.50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r h="628534">
                <a:tc>
                  <a:txBody>
                    <a:bodyPr/>
                    <a:lstStyle/>
                    <a:p>
                      <a:pPr marL="0" marR="0" algn="ctr">
                        <a:lnSpc>
                          <a:spcPct val="150000"/>
                        </a:lnSpc>
                        <a:spcBef>
                          <a:spcPts val="240"/>
                        </a:spcBef>
                        <a:spcAft>
                          <a:spcPts val="240"/>
                        </a:spcAft>
                      </a:pPr>
                      <a:r>
                        <a:rPr lang="en-US" sz="1400">
                          <a:effectLst/>
                        </a:rPr>
                        <a:t>3</a:t>
                      </a:r>
                      <a:endParaRPr lang="en-US" sz="140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algn="l">
                        <a:lnSpc>
                          <a:spcPct val="150000"/>
                        </a:lnSpc>
                        <a:spcBef>
                          <a:spcPts val="900"/>
                        </a:spcBef>
                        <a:spcAft>
                          <a:spcPts val="0"/>
                        </a:spcAft>
                      </a:pPr>
                      <a:r>
                        <a:rPr lang="en-US" sz="1600" dirty="0">
                          <a:solidFill>
                            <a:schemeClr val="bg2">
                              <a:lumMod val="10000"/>
                            </a:schemeClr>
                          </a:solidFill>
                          <a:effectLst/>
                        </a:rPr>
                        <a:t>Supporting Infrastructure  is drawn to start business in Mongla</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2017</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0.50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1.00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2.00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4"/>
                  </a:ext>
                </a:extLst>
              </a:tr>
              <a:tr h="351038">
                <a:tc>
                  <a:txBody>
                    <a:bodyPr/>
                    <a:lstStyle/>
                    <a:p>
                      <a:pPr marL="0" marR="0" algn="ctr">
                        <a:lnSpc>
                          <a:spcPct val="150000"/>
                        </a:lnSpc>
                        <a:spcBef>
                          <a:spcPts val="240"/>
                        </a:spcBef>
                        <a:spcAft>
                          <a:spcPts val="240"/>
                        </a:spcAft>
                      </a:pPr>
                      <a:r>
                        <a:rPr lang="en-US" sz="1400">
                          <a:effectLst/>
                        </a:rPr>
                        <a:t>4</a:t>
                      </a:r>
                      <a:endParaRPr lang="en-US" sz="140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algn="l">
                        <a:lnSpc>
                          <a:spcPct val="150000"/>
                        </a:lnSpc>
                        <a:spcBef>
                          <a:spcPts val="900"/>
                        </a:spcBef>
                        <a:spcAft>
                          <a:spcPts val="0"/>
                        </a:spcAft>
                      </a:pPr>
                      <a:r>
                        <a:rPr lang="en-US" sz="1600" dirty="0">
                          <a:solidFill>
                            <a:schemeClr val="bg2">
                              <a:lumMod val="10000"/>
                            </a:schemeClr>
                          </a:solidFill>
                          <a:effectLst/>
                        </a:rPr>
                        <a:t>Approach channel is deepened and maintained</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2017</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0.50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2.00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3.50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5"/>
                  </a:ext>
                </a:extLst>
              </a:tr>
              <a:tr h="351038">
                <a:tc>
                  <a:txBody>
                    <a:bodyPr/>
                    <a:lstStyle/>
                    <a:p>
                      <a:pPr marL="0" marR="0" algn="ctr">
                        <a:lnSpc>
                          <a:spcPct val="150000"/>
                        </a:lnSpc>
                        <a:spcBef>
                          <a:spcPts val="240"/>
                        </a:spcBef>
                        <a:spcAft>
                          <a:spcPts val="240"/>
                        </a:spcAft>
                      </a:pPr>
                      <a:r>
                        <a:rPr lang="en-US" sz="1400">
                          <a:effectLst/>
                        </a:rPr>
                        <a:t>5</a:t>
                      </a:r>
                      <a:endParaRPr lang="en-US" sz="140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algn="l">
                        <a:lnSpc>
                          <a:spcPct val="150000"/>
                        </a:lnSpc>
                        <a:spcBef>
                          <a:spcPts val="900"/>
                        </a:spcBef>
                        <a:spcAft>
                          <a:spcPts val="0"/>
                        </a:spcAft>
                      </a:pPr>
                      <a:r>
                        <a:rPr lang="en-US" sz="1600" dirty="0">
                          <a:solidFill>
                            <a:schemeClr val="bg2">
                              <a:lumMod val="10000"/>
                            </a:schemeClr>
                          </a:solidFill>
                          <a:effectLst/>
                        </a:rPr>
                        <a:t>Padma Bridge</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2019</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1.00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3.00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4.00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6"/>
                  </a:ext>
                </a:extLst>
              </a:tr>
              <a:tr h="351038">
                <a:tc>
                  <a:txBody>
                    <a:bodyPr/>
                    <a:lstStyle/>
                    <a:p>
                      <a:pPr marL="0" marR="0" algn="ctr">
                        <a:lnSpc>
                          <a:spcPct val="150000"/>
                        </a:lnSpc>
                        <a:spcBef>
                          <a:spcPts val="240"/>
                        </a:spcBef>
                        <a:spcAft>
                          <a:spcPts val="240"/>
                        </a:spcAft>
                      </a:pPr>
                      <a:r>
                        <a:rPr lang="en-US" sz="1400">
                          <a:effectLst/>
                        </a:rPr>
                        <a:t>6</a:t>
                      </a:r>
                      <a:endParaRPr lang="en-US" sz="140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algn="l">
                        <a:lnSpc>
                          <a:spcPct val="150000"/>
                        </a:lnSpc>
                        <a:spcBef>
                          <a:spcPts val="900"/>
                        </a:spcBef>
                        <a:spcAft>
                          <a:spcPts val="0"/>
                        </a:spcAft>
                      </a:pPr>
                      <a:r>
                        <a:rPr lang="en-US" sz="1600" dirty="0">
                          <a:solidFill>
                            <a:schemeClr val="bg2">
                              <a:lumMod val="10000"/>
                            </a:schemeClr>
                          </a:solidFill>
                          <a:effectLst/>
                        </a:rPr>
                        <a:t>Impact of Railway and Highway  connectivity</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2021</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1.50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2.50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5.00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7"/>
                  </a:ext>
                </a:extLst>
              </a:tr>
              <a:tr h="942801">
                <a:tc>
                  <a:txBody>
                    <a:bodyPr/>
                    <a:lstStyle/>
                    <a:p>
                      <a:pPr marL="0" marR="0" algn="ctr">
                        <a:lnSpc>
                          <a:spcPct val="150000"/>
                        </a:lnSpc>
                        <a:spcBef>
                          <a:spcPts val="240"/>
                        </a:spcBef>
                        <a:spcAft>
                          <a:spcPts val="240"/>
                        </a:spcAft>
                      </a:pPr>
                      <a:r>
                        <a:rPr lang="en-US" sz="1400">
                          <a:effectLst/>
                        </a:rPr>
                        <a:t>7</a:t>
                      </a:r>
                      <a:endParaRPr lang="en-US" sz="1400">
                        <a:effectLst/>
                        <a:latin typeface="Times New Roman" panose="02020603050405020304" pitchFamily="18" charset="0"/>
                        <a:ea typeface="Cambria" panose="02040503050406030204" pitchFamily="18" charset="0"/>
                        <a:cs typeface="Times New Roman" panose="02020603050405020304" pitchFamily="18" charset="0"/>
                      </a:endParaRPr>
                    </a:p>
                  </a:txBody>
                  <a:tcPr marL="64047" marR="64047" marT="0" marB="0" anchor="ctr"/>
                </a:tc>
                <a:tc>
                  <a:txBody>
                    <a:bodyPr/>
                    <a:lstStyle/>
                    <a:p>
                      <a:pPr algn="l">
                        <a:lnSpc>
                          <a:spcPct val="150000"/>
                        </a:lnSpc>
                        <a:spcBef>
                          <a:spcPts val="900"/>
                        </a:spcBef>
                        <a:spcAft>
                          <a:spcPts val="0"/>
                        </a:spcAft>
                      </a:pPr>
                      <a:r>
                        <a:rPr lang="en-US" sz="1600" dirty="0">
                          <a:solidFill>
                            <a:schemeClr val="bg2">
                              <a:lumMod val="10000"/>
                            </a:schemeClr>
                          </a:solidFill>
                          <a:effectLst/>
                        </a:rPr>
                        <a:t>MP continues to develop further port infrastructure including road connections and port handling capacity</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2021</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a:solidFill>
                            <a:schemeClr val="bg2">
                              <a:lumMod val="10000"/>
                            </a:schemeClr>
                          </a:solidFill>
                          <a:effectLst/>
                        </a:rPr>
                        <a:t>1.00</a:t>
                      </a:r>
                      <a:endParaRPr lang="en-CA" sz="160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2.50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Bef>
                          <a:spcPts val="900"/>
                        </a:spcBef>
                        <a:spcAft>
                          <a:spcPts val="0"/>
                        </a:spcAft>
                      </a:pPr>
                      <a:r>
                        <a:rPr lang="en-US" sz="1600" dirty="0">
                          <a:solidFill>
                            <a:schemeClr val="bg2">
                              <a:lumMod val="10000"/>
                            </a:schemeClr>
                          </a:solidFill>
                          <a:effectLst/>
                        </a:rPr>
                        <a:t>3.00</a:t>
                      </a:r>
                      <a:endParaRPr lang="en-CA" sz="1600" dirty="0">
                        <a:solidFill>
                          <a:schemeClr val="bg2">
                            <a:lumMod val="10000"/>
                          </a:schemeClr>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8"/>
                  </a:ext>
                </a:extLst>
              </a:tr>
              <a:tr h="319125">
                <a:tc>
                  <a:txBody>
                    <a:bodyPr/>
                    <a:lstStyle/>
                    <a:p>
                      <a:pPr algn="just">
                        <a:lnSpc>
                          <a:spcPct val="150000"/>
                        </a:lnSpc>
                      </a:pPr>
                      <a:endParaRPr lang="en-US" sz="1800" dirty="0">
                        <a:effectLst/>
                        <a:latin typeface="Cambria" panose="02040503050406030204" pitchFamily="18" charset="0"/>
                      </a:endParaRPr>
                    </a:p>
                  </a:txBody>
                  <a:tcPr marL="64047" marR="64047" marT="0" marB="0" anchor="ctr"/>
                </a:tc>
                <a:tc gridSpan="2">
                  <a:txBody>
                    <a:bodyPr/>
                    <a:lstStyle/>
                    <a:p>
                      <a:pPr marL="0" marR="0" algn="l">
                        <a:lnSpc>
                          <a:spcPct val="150000"/>
                        </a:lnSpc>
                        <a:spcBef>
                          <a:spcPts val="240"/>
                        </a:spcBef>
                        <a:spcAft>
                          <a:spcPts val="240"/>
                        </a:spcAft>
                      </a:pPr>
                      <a:r>
                        <a:rPr lang="en-US" sz="2000" dirty="0">
                          <a:solidFill>
                            <a:schemeClr val="bg2">
                              <a:lumMod val="10000"/>
                            </a:schemeClr>
                          </a:solidFill>
                          <a:effectLst/>
                        </a:rPr>
                        <a:t>Resultant</a:t>
                      </a:r>
                      <a:r>
                        <a:rPr lang="en-US" sz="2000" baseline="0" dirty="0">
                          <a:solidFill>
                            <a:schemeClr val="bg2">
                              <a:lumMod val="10000"/>
                            </a:schemeClr>
                          </a:solidFill>
                          <a:effectLst/>
                        </a:rPr>
                        <a:t> </a:t>
                      </a:r>
                      <a:endParaRPr lang="en-US" sz="2000" b="1" dirty="0">
                        <a:solidFill>
                          <a:schemeClr val="bg2">
                            <a:lumMod val="10000"/>
                          </a:schemeClr>
                        </a:solidFill>
                        <a:effectLst/>
                        <a:latin typeface="Times New Roman" panose="02020603050405020304" pitchFamily="18" charset="0"/>
                        <a:ea typeface="Cambria" panose="02040503050406030204" pitchFamily="18" charset="0"/>
                      </a:endParaRPr>
                    </a:p>
                  </a:txBody>
                  <a:tcPr marL="64047" marR="64047" marT="0" marB="0" anchor="ctr"/>
                </a:tc>
                <a:tc hMerge="1">
                  <a:txBody>
                    <a:bodyPr/>
                    <a:lstStyle/>
                    <a:p>
                      <a:endParaRPr lang="en-US"/>
                    </a:p>
                  </a:txBody>
                  <a:tcPr/>
                </a:tc>
                <a:tc>
                  <a:txBody>
                    <a:bodyPr/>
                    <a:lstStyle/>
                    <a:p>
                      <a:pPr algn="ctr">
                        <a:lnSpc>
                          <a:spcPct val="200000"/>
                        </a:lnSpc>
                        <a:spcBef>
                          <a:spcPts val="900"/>
                        </a:spcBef>
                        <a:spcAft>
                          <a:spcPts val="0"/>
                        </a:spcAft>
                      </a:pPr>
                      <a:r>
                        <a:rPr lang="en-US" sz="1800" dirty="0">
                          <a:solidFill>
                            <a:schemeClr val="bg2">
                              <a:lumMod val="10000"/>
                            </a:schemeClr>
                          </a:solidFill>
                          <a:effectLst/>
                        </a:rPr>
                        <a:t>11.97%</a:t>
                      </a:r>
                      <a:endParaRPr lang="en-CA" sz="1800" dirty="0">
                        <a:solidFill>
                          <a:schemeClr val="bg2">
                            <a:lumMod val="10000"/>
                          </a:schemeClr>
                        </a:solidFill>
                        <a:effectLst/>
                        <a:latin typeface="Times New Roman" panose="02020603050405020304" pitchFamily="18" charset="0"/>
                        <a:ea typeface="Cambria" panose="02040503050406030204" pitchFamily="18" charset="0"/>
                      </a:endParaRPr>
                    </a:p>
                  </a:txBody>
                  <a:tcPr marL="68580" marR="68580" marT="0" marB="0" anchor="ctr"/>
                </a:tc>
                <a:tc>
                  <a:txBody>
                    <a:bodyPr/>
                    <a:lstStyle/>
                    <a:p>
                      <a:pPr algn="ctr">
                        <a:lnSpc>
                          <a:spcPct val="200000"/>
                        </a:lnSpc>
                        <a:spcBef>
                          <a:spcPts val="900"/>
                        </a:spcBef>
                        <a:spcAft>
                          <a:spcPts val="0"/>
                        </a:spcAft>
                      </a:pPr>
                      <a:r>
                        <a:rPr lang="en-US" sz="1800" dirty="0">
                          <a:solidFill>
                            <a:schemeClr val="bg2">
                              <a:lumMod val="10000"/>
                            </a:schemeClr>
                          </a:solidFill>
                          <a:effectLst/>
                        </a:rPr>
                        <a:t>18.97%</a:t>
                      </a:r>
                      <a:endParaRPr lang="en-CA" sz="1800" dirty="0">
                        <a:solidFill>
                          <a:schemeClr val="bg2">
                            <a:lumMod val="10000"/>
                          </a:schemeClr>
                        </a:solidFill>
                        <a:effectLst/>
                        <a:latin typeface="Times New Roman" panose="02020603050405020304" pitchFamily="18" charset="0"/>
                        <a:ea typeface="Cambria" panose="02040503050406030204" pitchFamily="18" charset="0"/>
                      </a:endParaRPr>
                    </a:p>
                  </a:txBody>
                  <a:tcPr marL="68580" marR="68580" marT="0" marB="0" anchor="ctr"/>
                </a:tc>
                <a:tc>
                  <a:txBody>
                    <a:bodyPr/>
                    <a:lstStyle/>
                    <a:p>
                      <a:pPr algn="ctr">
                        <a:lnSpc>
                          <a:spcPct val="200000"/>
                        </a:lnSpc>
                        <a:spcBef>
                          <a:spcPts val="900"/>
                        </a:spcBef>
                        <a:spcAft>
                          <a:spcPts val="0"/>
                        </a:spcAft>
                      </a:pPr>
                      <a:r>
                        <a:rPr lang="en-US" sz="1800" dirty="0">
                          <a:solidFill>
                            <a:schemeClr val="bg2">
                              <a:lumMod val="10000"/>
                            </a:schemeClr>
                          </a:solidFill>
                          <a:effectLst/>
                        </a:rPr>
                        <a:t>25.97%</a:t>
                      </a:r>
                      <a:endParaRPr lang="en-CA" sz="1800" dirty="0">
                        <a:solidFill>
                          <a:schemeClr val="bg2">
                            <a:lumMod val="10000"/>
                          </a:schemeClr>
                        </a:solidFill>
                        <a:effectLst/>
                        <a:latin typeface="Times New Roman" panose="02020603050405020304" pitchFamily="18" charset="0"/>
                        <a:ea typeface="Cambria" panose="02040503050406030204" pitchFamily="18" charset="0"/>
                      </a:endParaRPr>
                    </a:p>
                  </a:txBody>
                  <a:tcPr marL="68580" marR="68580" marT="0" marB="0" anchor="ctr"/>
                </a:tc>
                <a:extLst>
                  <a:ext uri="{0D108BD9-81ED-4DB2-BD59-A6C34878D82A}">
                    <a16:rowId xmlns="" xmlns:a16="http://schemas.microsoft.com/office/drawing/2014/main" val="10009"/>
                  </a:ext>
                </a:extLst>
              </a:tr>
            </a:tbl>
          </a:graphicData>
        </a:graphic>
      </p:graphicFrame>
      <p:sp>
        <p:nvSpPr>
          <p:cNvPr id="10" name="Rectangle: Rounded Corners 9">
            <a:extLst>
              <a:ext uri="{FF2B5EF4-FFF2-40B4-BE49-F238E27FC236}">
                <a16:creationId xmlns="" xmlns:a16="http://schemas.microsoft.com/office/drawing/2014/main" id="{43B8A7C7-D7C0-4CCC-A6E6-8C160EAEEC44}"/>
              </a:ext>
            </a:extLst>
          </p:cNvPr>
          <p:cNvSpPr/>
          <p:nvPr/>
        </p:nvSpPr>
        <p:spPr>
          <a:xfrm>
            <a:off x="2057401" y="239377"/>
            <a:ext cx="525780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Market Share of </a:t>
            </a:r>
            <a:r>
              <a:rPr lang="en-US" sz="2400" b="1" dirty="0" err="1" smtClean="0">
                <a:solidFill>
                  <a:srgbClr val="00B0F0"/>
                </a:solidFill>
                <a:latin typeface="Cambria" panose="02040503050406030204" pitchFamily="18" charset="0"/>
                <a:ea typeface="Cambria" panose="02040503050406030204" pitchFamily="18" charset="0"/>
              </a:rPr>
              <a:t>Mongla</a:t>
            </a:r>
            <a:r>
              <a:rPr lang="en-US" sz="2400" b="1" dirty="0" smtClean="0">
                <a:solidFill>
                  <a:srgbClr val="00B0F0"/>
                </a:solidFill>
                <a:latin typeface="Cambria" panose="02040503050406030204" pitchFamily="18" charset="0"/>
                <a:ea typeface="Cambria" panose="02040503050406030204" pitchFamily="18" charset="0"/>
              </a:rPr>
              <a:t> Port(MP)</a:t>
            </a:r>
            <a:endParaRPr lang="en-US" sz="2400" b="1" dirty="0">
              <a:solidFill>
                <a:srgbClr val="00B0F0"/>
              </a:solidFill>
              <a:latin typeface="Cambria" panose="02040503050406030204" pitchFamily="18" charset="0"/>
              <a:ea typeface="Cambria" panose="02040503050406030204" pitchFamily="18" charset="0"/>
            </a:endParaRPr>
          </a:p>
        </p:txBody>
      </p:sp>
      <p:pic>
        <p:nvPicPr>
          <p:cNvPr id="11" name="Picture 2">
            <a:extLst>
              <a:ext uri="{FF2B5EF4-FFF2-40B4-BE49-F238E27FC236}">
                <a16:creationId xmlns="" xmlns:a16="http://schemas.microsoft.com/office/drawing/2014/main" id="{925D07C2-517C-4387-9917-AB3E2BFB844C}"/>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7102743F-2F66-4FC2-B0DD-4E9ECFD3E125}" type="slidenum">
              <a:rPr lang="en-US" smtClean="0"/>
              <a:pPr/>
              <a:t>26</a:t>
            </a:fld>
            <a:endParaRPr lang="en-US" dirty="0"/>
          </a:p>
        </p:txBody>
      </p:sp>
      <p:sp>
        <p:nvSpPr>
          <p:cNvPr id="5" name="Footer Placeholder 4"/>
          <p:cNvSpPr>
            <a:spLocks noGrp="1"/>
          </p:cNvSpPr>
          <p:nvPr>
            <p:ph type="ftr" sz="quarter" idx="12"/>
          </p:nvPr>
        </p:nvSpPr>
        <p:spPr/>
        <p:txBody>
          <a:bodyPr/>
          <a:lstStyle/>
          <a:p>
            <a:r>
              <a:rPr lang="en-US"/>
              <a:t>Feasibility Study for the Extension of  Roosevelt Jetty</a:t>
            </a:r>
            <a:endParaRPr lang="en-US" dirty="0"/>
          </a:p>
        </p:txBody>
      </p:sp>
      <p:graphicFrame>
        <p:nvGraphicFramePr>
          <p:cNvPr id="7" name="Table 6"/>
          <p:cNvGraphicFramePr>
            <a:graphicFrameLocks noGrp="1"/>
          </p:cNvGraphicFramePr>
          <p:nvPr>
            <p:extLst>
              <p:ext uri="{D42A27DB-BD31-4B8C-83A1-F6EECF244321}">
                <p14:modId xmlns="" xmlns:p14="http://schemas.microsoft.com/office/powerpoint/2010/main" val="3353378610"/>
              </p:ext>
            </p:extLst>
          </p:nvPr>
        </p:nvGraphicFramePr>
        <p:xfrm>
          <a:off x="1107280" y="920806"/>
          <a:ext cx="7315200" cy="4746623"/>
        </p:xfrm>
        <a:graphic>
          <a:graphicData uri="http://schemas.openxmlformats.org/drawingml/2006/table">
            <a:tbl>
              <a:tblPr firstRow="1" firstCol="1">
                <a:tableStyleId>{93296810-A885-4BE3-A3E7-6D5BEEA58F35}</a:tableStyleId>
              </a:tblPr>
              <a:tblGrid>
                <a:gridCol w="1828800">
                  <a:extLst>
                    <a:ext uri="{9D8B030D-6E8A-4147-A177-3AD203B41FA5}">
                      <a16:colId xmlns="" xmlns:a16="http://schemas.microsoft.com/office/drawing/2014/main" val="767587500"/>
                    </a:ext>
                  </a:extLst>
                </a:gridCol>
                <a:gridCol w="1828800">
                  <a:extLst>
                    <a:ext uri="{9D8B030D-6E8A-4147-A177-3AD203B41FA5}">
                      <a16:colId xmlns="" xmlns:a16="http://schemas.microsoft.com/office/drawing/2014/main" val="3707416087"/>
                    </a:ext>
                  </a:extLst>
                </a:gridCol>
                <a:gridCol w="1828800">
                  <a:extLst>
                    <a:ext uri="{9D8B030D-6E8A-4147-A177-3AD203B41FA5}">
                      <a16:colId xmlns="" xmlns:a16="http://schemas.microsoft.com/office/drawing/2014/main" val="1253139301"/>
                    </a:ext>
                  </a:extLst>
                </a:gridCol>
                <a:gridCol w="1828800">
                  <a:extLst>
                    <a:ext uri="{9D8B030D-6E8A-4147-A177-3AD203B41FA5}">
                      <a16:colId xmlns="" xmlns:a16="http://schemas.microsoft.com/office/drawing/2014/main" val="2128347991"/>
                    </a:ext>
                  </a:extLst>
                </a:gridCol>
              </a:tblGrid>
              <a:tr h="672924">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Year</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Food grain (%)</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Fertilizer (%)</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Other(%)</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151438457"/>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2005</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32.5</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5.9</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92397221"/>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2006</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26.5</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2.3</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662012448"/>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2007</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50.0</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1.8</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1.7</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882573318"/>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2008</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48.0</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2.9</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2.0</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22870437"/>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2009</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50.0</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7.8</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2.1</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3536114264"/>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2010</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25.6</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6.5</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3.9</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2111714081"/>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2011</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19.8</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10.1</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0.5</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427356505"/>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2012</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20.4</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14.9</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0.1</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3298982985"/>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2013</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29.6</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16.3</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0.3</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3087540627"/>
                  </a:ext>
                </a:extLst>
              </a:tr>
              <a:tr h="341638">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2014</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26.2</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14.2</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0.1</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2091885936"/>
                  </a:ext>
                </a:extLst>
              </a:tr>
              <a:tr h="657319">
                <a:tc>
                  <a:txBody>
                    <a:bodyPr/>
                    <a:lstStyle/>
                    <a:p>
                      <a:pPr algn="ctr" fontAlgn="ctr"/>
                      <a:r>
                        <a:rPr lang="en-CA" sz="2000" u="none" strike="noStrike">
                          <a:effectLst/>
                          <a:latin typeface="Times New Roman" panose="02020603050405020304" pitchFamily="18" charset="0"/>
                          <a:cs typeface="Times New Roman" panose="02020603050405020304" pitchFamily="18" charset="0"/>
                        </a:rPr>
                        <a:t>CAGR(%)</a:t>
                      </a:r>
                      <a:endParaRPr lang="en-C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32.9</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9.3</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CA" sz="2000" u="none" strike="noStrike" dirty="0">
                          <a:effectLst/>
                          <a:latin typeface="Times New Roman" panose="02020603050405020304" pitchFamily="18" charset="0"/>
                          <a:cs typeface="Times New Roman" panose="02020603050405020304" pitchFamily="18" charset="0"/>
                        </a:rPr>
                        <a:t>1.9</a:t>
                      </a:r>
                      <a:endParaRPr lang="en-C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2466032396"/>
                  </a:ext>
                </a:extLst>
              </a:tr>
            </a:tbl>
          </a:graphicData>
        </a:graphic>
      </p:graphicFrame>
      <p:sp>
        <p:nvSpPr>
          <p:cNvPr id="11" name="Title 1"/>
          <p:cNvSpPr txBox="1">
            <a:spLocks/>
          </p:cNvSpPr>
          <p:nvPr/>
        </p:nvSpPr>
        <p:spPr>
          <a:xfrm>
            <a:off x="-1132114" y="511521"/>
            <a:ext cx="10199914" cy="60960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endParaRPr lang="en-CA" sz="3200" dirty="0"/>
          </a:p>
        </p:txBody>
      </p:sp>
      <p:sp>
        <p:nvSpPr>
          <p:cNvPr id="2" name="Rectangle 1"/>
          <p:cNvSpPr/>
          <p:nvPr/>
        </p:nvSpPr>
        <p:spPr>
          <a:xfrm>
            <a:off x="1450180" y="5879482"/>
            <a:ext cx="6781800" cy="461665"/>
          </a:xfrm>
          <a:prstGeom prst="rect">
            <a:avLst/>
          </a:prstGeom>
        </p:spPr>
        <p:txBody>
          <a:bodyPr wrap="square">
            <a:spAutoFit/>
          </a:bodyPr>
          <a:lstStyle/>
          <a:p>
            <a:r>
              <a:rPr lang="en-CA" sz="2400" dirty="0"/>
              <a:t>Commodity-wise Cargo of RVJ to same Cargo of MP</a:t>
            </a:r>
            <a:endParaRPr lang="en-US" sz="2400" dirty="0"/>
          </a:p>
        </p:txBody>
      </p:sp>
      <p:sp>
        <p:nvSpPr>
          <p:cNvPr id="8" name="Rectangle: Rounded Corners 7">
            <a:extLst>
              <a:ext uri="{FF2B5EF4-FFF2-40B4-BE49-F238E27FC236}">
                <a16:creationId xmlns="" xmlns:a16="http://schemas.microsoft.com/office/drawing/2014/main" id="{DD27CD59-C80E-4D96-806F-778AD0FF8746}"/>
              </a:ext>
            </a:extLst>
          </p:cNvPr>
          <p:cNvSpPr/>
          <p:nvPr/>
        </p:nvSpPr>
        <p:spPr>
          <a:xfrm>
            <a:off x="2628899" y="124400"/>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a:solidFill>
                  <a:srgbClr val="00B0F0"/>
                </a:solidFill>
                <a:latin typeface="Cambria" panose="02040503050406030204" pitchFamily="18" charset="0"/>
                <a:ea typeface="Cambria" panose="02040503050406030204" pitchFamily="18" charset="0"/>
              </a:rPr>
              <a:t>Market Share of Roosevelt Jetty</a:t>
            </a:r>
          </a:p>
        </p:txBody>
      </p:sp>
      <p:pic>
        <p:nvPicPr>
          <p:cNvPr id="9" name="Picture 2">
            <a:extLst>
              <a:ext uri="{FF2B5EF4-FFF2-40B4-BE49-F238E27FC236}">
                <a16:creationId xmlns="" xmlns:a16="http://schemas.microsoft.com/office/drawing/2014/main" id="{0FAAA538-85A8-4A1A-8FB6-0887348E6BD7}"/>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422722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 xmlns:p14="http://schemas.microsoft.com/office/powerpoint/2010/main" val="3162056386"/>
              </p:ext>
            </p:extLst>
          </p:nvPr>
        </p:nvGraphicFramePr>
        <p:xfrm>
          <a:off x="908957" y="1024282"/>
          <a:ext cx="7467599" cy="5266944"/>
        </p:xfrm>
        <a:graphic>
          <a:graphicData uri="http://schemas.openxmlformats.org/drawingml/2006/table">
            <a:tbl>
              <a:tblPr firstRow="1" firstCol="1" bandRow="1">
                <a:tableStyleId>{93296810-A885-4BE3-A3E7-6D5BEEA58F35}</a:tableStyleId>
              </a:tblPr>
              <a:tblGrid>
                <a:gridCol w="1778782">
                  <a:extLst>
                    <a:ext uri="{9D8B030D-6E8A-4147-A177-3AD203B41FA5}">
                      <a16:colId xmlns="" xmlns:a16="http://schemas.microsoft.com/office/drawing/2014/main" val="24535852"/>
                    </a:ext>
                  </a:extLst>
                </a:gridCol>
                <a:gridCol w="1374038">
                  <a:extLst>
                    <a:ext uri="{9D8B030D-6E8A-4147-A177-3AD203B41FA5}">
                      <a16:colId xmlns="" xmlns:a16="http://schemas.microsoft.com/office/drawing/2014/main" val="2739240889"/>
                    </a:ext>
                  </a:extLst>
                </a:gridCol>
                <a:gridCol w="1568196">
                  <a:extLst>
                    <a:ext uri="{9D8B030D-6E8A-4147-A177-3AD203B41FA5}">
                      <a16:colId xmlns="" xmlns:a16="http://schemas.microsoft.com/office/drawing/2014/main" val="734030017"/>
                    </a:ext>
                  </a:extLst>
                </a:gridCol>
                <a:gridCol w="1374038">
                  <a:extLst>
                    <a:ext uri="{9D8B030D-6E8A-4147-A177-3AD203B41FA5}">
                      <a16:colId xmlns="" xmlns:a16="http://schemas.microsoft.com/office/drawing/2014/main" val="3058871169"/>
                    </a:ext>
                  </a:extLst>
                </a:gridCol>
                <a:gridCol w="1372545">
                  <a:extLst>
                    <a:ext uri="{9D8B030D-6E8A-4147-A177-3AD203B41FA5}">
                      <a16:colId xmlns="" xmlns:a16="http://schemas.microsoft.com/office/drawing/2014/main" val="3502779545"/>
                    </a:ext>
                  </a:extLst>
                </a:gridCol>
              </a:tblGrid>
              <a:tr h="0">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Year</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Food grain</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Fertilizer</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Other</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Total</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2246653801"/>
                  </a:ext>
                </a:extLst>
              </a:tr>
              <a:tr h="198120">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2005</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2.4%</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0.0%</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6.0%</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8.4%</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701227567"/>
                  </a:ext>
                </a:extLst>
              </a:tr>
              <a:tr h="198120">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2006</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0.9%</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0.0%</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2.3%</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3.2%</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2877699263"/>
                  </a:ext>
                </a:extLst>
              </a:tr>
              <a:tr h="198120">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2007</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2.2%</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0.1%</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1.6%</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3.9%</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437372802"/>
                  </a:ext>
                </a:extLst>
              </a:tr>
              <a:tr h="198120">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2008</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4.1%</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0.8%</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1.4%</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6.3%</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814833513"/>
                  </a:ext>
                </a:extLst>
              </a:tr>
              <a:tr h="198120">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2009</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5.8%</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2.5%</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1.4%</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9.7%</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702940413"/>
                  </a:ext>
                </a:extLst>
              </a:tr>
              <a:tr h="198120">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2010</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3.7%</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1.9%</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2.5%</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8.1%</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456477973"/>
                  </a:ext>
                </a:extLst>
              </a:tr>
              <a:tr h="198120">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2011</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4.6%</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4.2%</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0.2%</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9.0%</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2256937868"/>
                  </a:ext>
                </a:extLst>
              </a:tr>
              <a:tr h="198120">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2012</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2.8%</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6.8%</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0.0%</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9.7%</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714107535"/>
                  </a:ext>
                </a:extLst>
              </a:tr>
              <a:tr h="198120">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2013</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2.1%</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7.6%</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0.2%</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9.9%</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762960750"/>
                  </a:ext>
                </a:extLst>
              </a:tr>
              <a:tr h="205740">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2014</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2.8%</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6.3%</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a:effectLst/>
                          <a:latin typeface="Times New Roman" panose="02020603050405020304" pitchFamily="18" charset="0"/>
                          <a:cs typeface="Times New Roman" panose="02020603050405020304" pitchFamily="18" charset="0"/>
                        </a:rPr>
                        <a:t>0.0%</a:t>
                      </a:r>
                      <a:endParaRPr lang="en-CA" sz="180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9.2%</a:t>
                      </a:r>
                      <a:endParaRPr lang="en-CA" sz="1800"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4172128105"/>
                  </a:ext>
                </a:extLst>
              </a:tr>
              <a:tr h="198120">
                <a:tc>
                  <a:txBody>
                    <a:bodyPr/>
                    <a:lstStyle/>
                    <a:p>
                      <a:pPr algn="ctr">
                        <a:lnSpc>
                          <a:spcPct val="160000"/>
                        </a:lnSpc>
                        <a:spcBef>
                          <a:spcPts val="0"/>
                        </a:spcBef>
                        <a:spcAft>
                          <a:spcPts val="0"/>
                        </a:spcAft>
                      </a:pPr>
                      <a:r>
                        <a:rPr lang="en-US" sz="1800" b="1">
                          <a:effectLst/>
                          <a:latin typeface="Times New Roman" panose="02020603050405020304" pitchFamily="18" charset="0"/>
                          <a:cs typeface="Times New Roman" panose="02020603050405020304" pitchFamily="18" charset="0"/>
                        </a:rPr>
                        <a:t>CAGR(%)</a:t>
                      </a:r>
                      <a:endParaRPr lang="en-CA" sz="1800" b="1">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b="1" dirty="0">
                          <a:effectLst/>
                          <a:latin typeface="Times New Roman" panose="02020603050405020304" pitchFamily="18" charset="0"/>
                          <a:cs typeface="Times New Roman" panose="02020603050405020304" pitchFamily="18" charset="0"/>
                        </a:rPr>
                        <a:t>3.2%</a:t>
                      </a:r>
                      <a:endParaRPr lang="en-CA" sz="1800" b="1"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b="1">
                          <a:effectLst/>
                          <a:latin typeface="Times New Roman" panose="02020603050405020304" pitchFamily="18" charset="0"/>
                          <a:cs typeface="Times New Roman" panose="02020603050405020304" pitchFamily="18" charset="0"/>
                        </a:rPr>
                        <a:t>5.4%</a:t>
                      </a:r>
                      <a:endParaRPr lang="en-CA" sz="1800" b="1">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b="1" dirty="0">
                          <a:effectLst/>
                          <a:latin typeface="Times New Roman" panose="02020603050405020304" pitchFamily="18" charset="0"/>
                          <a:cs typeface="Times New Roman" panose="02020603050405020304" pitchFamily="18" charset="0"/>
                        </a:rPr>
                        <a:t>0.6%</a:t>
                      </a:r>
                      <a:endParaRPr lang="en-CA" sz="1800" b="1" dirty="0">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60000"/>
                        </a:lnSpc>
                        <a:spcBef>
                          <a:spcPts val="0"/>
                        </a:spcBef>
                        <a:spcAft>
                          <a:spcPts val="0"/>
                        </a:spcAft>
                      </a:pPr>
                      <a:r>
                        <a:rPr lang="en-US" sz="1800" b="1" dirty="0">
                          <a:solidFill>
                            <a:srgbClr val="FF0000"/>
                          </a:solidFill>
                          <a:effectLst/>
                          <a:latin typeface="Times New Roman" panose="02020603050405020304" pitchFamily="18" charset="0"/>
                          <a:cs typeface="Times New Roman" panose="02020603050405020304" pitchFamily="18" charset="0"/>
                        </a:rPr>
                        <a:t>7.73%</a:t>
                      </a:r>
                      <a:endParaRPr lang="en-CA" sz="1800" b="1" dirty="0">
                        <a:solidFill>
                          <a:srgbClr val="FF0000"/>
                        </a:solidFill>
                        <a:effectLst/>
                        <a:latin typeface="Times New Roman" panose="020206030504050203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291233260"/>
                  </a:ext>
                </a:extLst>
              </a:tr>
            </a:tbl>
          </a:graphicData>
        </a:graphic>
      </p:graphicFrame>
      <p:sp>
        <p:nvSpPr>
          <p:cNvPr id="4" name="Slide Number Placeholder 3"/>
          <p:cNvSpPr>
            <a:spLocks noGrp="1"/>
          </p:cNvSpPr>
          <p:nvPr>
            <p:ph type="sldNum" sz="quarter" idx="11"/>
          </p:nvPr>
        </p:nvSpPr>
        <p:spPr/>
        <p:txBody>
          <a:bodyPr/>
          <a:lstStyle/>
          <a:p>
            <a:fld id="{7102743F-2F66-4FC2-B0DD-4E9ECFD3E125}" type="slidenum">
              <a:rPr lang="en-US" smtClean="0"/>
              <a:pPr/>
              <a:t>27</a:t>
            </a:fld>
            <a:endParaRPr lang="en-US" dirty="0"/>
          </a:p>
        </p:txBody>
      </p:sp>
      <p:sp>
        <p:nvSpPr>
          <p:cNvPr id="2" name="Footer Placeholder 1"/>
          <p:cNvSpPr>
            <a:spLocks noGrp="1"/>
          </p:cNvSpPr>
          <p:nvPr>
            <p:ph type="ftr" sz="quarter" idx="12"/>
          </p:nvPr>
        </p:nvSpPr>
        <p:spPr/>
        <p:txBody>
          <a:bodyPr/>
          <a:lstStyle/>
          <a:p>
            <a:r>
              <a:rPr lang="en-US" dirty="0"/>
              <a:t>Feasibility Study for the Extension of  Roosevelt Jetty</a:t>
            </a:r>
          </a:p>
        </p:txBody>
      </p:sp>
      <p:sp>
        <p:nvSpPr>
          <p:cNvPr id="5" name="Rectangle 4"/>
          <p:cNvSpPr/>
          <p:nvPr/>
        </p:nvSpPr>
        <p:spPr>
          <a:xfrm>
            <a:off x="1219200" y="6396335"/>
            <a:ext cx="7620000" cy="461665"/>
          </a:xfrm>
          <a:prstGeom prst="rect">
            <a:avLst/>
          </a:prstGeom>
        </p:spPr>
        <p:txBody>
          <a:bodyPr wrap="square">
            <a:spAutoFit/>
          </a:bodyPr>
          <a:lstStyle/>
          <a:p>
            <a:r>
              <a:rPr lang="en-CA" sz="2400" dirty="0"/>
              <a:t>Commodity-wise Cargo of RVJ to Total Cargo of MP</a:t>
            </a:r>
            <a:endParaRPr lang="en-US" sz="2400" dirty="0"/>
          </a:p>
        </p:txBody>
      </p:sp>
      <p:sp>
        <p:nvSpPr>
          <p:cNvPr id="7" name="Rectangle: Rounded Corners 6">
            <a:extLst>
              <a:ext uri="{FF2B5EF4-FFF2-40B4-BE49-F238E27FC236}">
                <a16:creationId xmlns="" xmlns:a16="http://schemas.microsoft.com/office/drawing/2014/main" id="{14C04201-3A71-4C1C-B757-A1B5E5993686}"/>
              </a:ext>
            </a:extLst>
          </p:cNvPr>
          <p:cNvSpPr/>
          <p:nvPr/>
        </p:nvSpPr>
        <p:spPr>
          <a:xfrm>
            <a:off x="2590800" y="251885"/>
            <a:ext cx="46482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b="1" dirty="0">
                <a:solidFill>
                  <a:srgbClr val="00B0F0"/>
                </a:solidFill>
                <a:latin typeface="Cambria" panose="02040503050406030204" pitchFamily="18" charset="0"/>
                <a:ea typeface="Cambria" panose="02040503050406030204" pitchFamily="18" charset="0"/>
              </a:rPr>
              <a:t>Market Share of Roosevelt Jetty</a:t>
            </a:r>
          </a:p>
        </p:txBody>
      </p:sp>
      <p:pic>
        <p:nvPicPr>
          <p:cNvPr id="8" name="Picture 2">
            <a:extLst>
              <a:ext uri="{FF2B5EF4-FFF2-40B4-BE49-F238E27FC236}">
                <a16:creationId xmlns="" xmlns:a16="http://schemas.microsoft.com/office/drawing/2014/main" id="{B5A3AD00-902A-429B-94BE-7F6A9B6E1A03}"/>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18117611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5800" y="819110"/>
            <a:ext cx="8382000" cy="400110"/>
          </a:xfrm>
          <a:prstGeom prst="rect">
            <a:avLst/>
          </a:prstGeom>
        </p:spPr>
        <p:txBody>
          <a:bodyPr wrap="square">
            <a:spAutoFit/>
          </a:bodyPr>
          <a:lstStyle/>
          <a:p>
            <a:r>
              <a:rPr lang="en-US" sz="2000" b="1" dirty="0">
                <a:solidFill>
                  <a:schemeClr val="accent4">
                    <a:lumMod val="50000"/>
                  </a:schemeClr>
                </a:solidFill>
                <a:latin typeface="Times New Roman" pitchFamily="18" charset="0"/>
                <a:cs typeface="Times New Roman" pitchFamily="18" charset="0"/>
              </a:rPr>
              <a:t>Forecast of Cargo throughput at Roosevelt Jetty(in Tonnage), 2015 to 2050 </a:t>
            </a:r>
          </a:p>
        </p:txBody>
      </p:sp>
      <p:sp>
        <p:nvSpPr>
          <p:cNvPr id="17" name="Slide Number Placeholder 16"/>
          <p:cNvSpPr>
            <a:spLocks noGrp="1"/>
          </p:cNvSpPr>
          <p:nvPr>
            <p:ph type="sldNum" sz="quarter" idx="11"/>
          </p:nvPr>
        </p:nvSpPr>
        <p:spPr/>
        <p:txBody>
          <a:bodyPr/>
          <a:lstStyle/>
          <a:p>
            <a:fld id="{7102743F-2F66-4FC2-B0DD-4E9ECFD3E125}" type="slidenum">
              <a:rPr lang="en-US" smtClean="0"/>
              <a:pPr/>
              <a:t>28</a:t>
            </a:fld>
            <a:endParaRPr lang="en-US" dirty="0"/>
          </a:p>
        </p:txBody>
      </p:sp>
      <p:sp>
        <p:nvSpPr>
          <p:cNvPr id="9" name="Title 1"/>
          <p:cNvSpPr txBox="1">
            <a:spLocks/>
          </p:cNvSpPr>
          <p:nvPr/>
        </p:nvSpPr>
        <p:spPr>
          <a:xfrm>
            <a:off x="457200" y="76200"/>
            <a:ext cx="8229600" cy="60960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endParaRPr lang="en-US" sz="4000" dirty="0"/>
          </a:p>
        </p:txBody>
      </p:sp>
      <p:sp>
        <p:nvSpPr>
          <p:cNvPr id="3" name="Rectangle 2"/>
          <p:cNvSpPr/>
          <p:nvPr/>
        </p:nvSpPr>
        <p:spPr>
          <a:xfrm>
            <a:off x="838200" y="5229433"/>
            <a:ext cx="7391400" cy="1015663"/>
          </a:xfrm>
          <a:prstGeom prst="rect">
            <a:avLst/>
          </a:prstGeom>
        </p:spPr>
        <p:txBody>
          <a:bodyPr wrap="square">
            <a:spAutoFit/>
          </a:bodyPr>
          <a:lstStyle/>
          <a:p>
            <a:pPr algn="just"/>
            <a:r>
              <a:rPr lang="en-US" sz="2000" dirty="0">
                <a:solidFill>
                  <a:schemeClr val="bg2">
                    <a:lumMod val="10000"/>
                  </a:schemeClr>
                </a:solidFill>
                <a:latin typeface="Times New Roman" panose="02020603050405020304" pitchFamily="18" charset="0"/>
                <a:cs typeface="Times New Roman" panose="02020603050405020304" pitchFamily="18" charset="0"/>
              </a:rPr>
              <a:t>0.35 Mill. Tonnage in 2015, rising to 0.89 Mill. Tonnage in 2020,  2.3 Mill. Tonnage in 2030 and 7.9 Mill. Tonnage in 2050 (Base case); </a:t>
            </a:r>
            <a:r>
              <a:rPr lang="en-US" sz="2000" dirty="0">
                <a:solidFill>
                  <a:srgbClr val="C00000"/>
                </a:solidFill>
                <a:latin typeface="Times New Roman" panose="02020603050405020304" pitchFamily="18" charset="0"/>
                <a:cs typeface="Times New Roman" panose="02020603050405020304" pitchFamily="18" charset="0"/>
              </a:rPr>
              <a:t>Growth=9.71 % per year. </a:t>
            </a:r>
          </a:p>
        </p:txBody>
      </p:sp>
      <p:sp>
        <p:nvSpPr>
          <p:cNvPr id="4" name="Footer Placeholder 3"/>
          <p:cNvSpPr>
            <a:spLocks noGrp="1"/>
          </p:cNvSpPr>
          <p:nvPr>
            <p:ph type="ftr" sz="quarter" idx="12"/>
          </p:nvPr>
        </p:nvSpPr>
        <p:spPr/>
        <p:txBody>
          <a:bodyPr/>
          <a:lstStyle/>
          <a:p>
            <a:r>
              <a:rPr lang="en-US" dirty="0"/>
              <a:t>Feasibility Study for the Extension of Roosevelt Jetty</a:t>
            </a:r>
          </a:p>
        </p:txBody>
      </p:sp>
      <p:graphicFrame>
        <p:nvGraphicFramePr>
          <p:cNvPr id="8" name="Chart 7"/>
          <p:cNvGraphicFramePr>
            <a:graphicFrameLocks/>
          </p:cNvGraphicFramePr>
          <p:nvPr>
            <p:extLst>
              <p:ext uri="{D42A27DB-BD31-4B8C-83A1-F6EECF244321}">
                <p14:modId xmlns="" xmlns:p14="http://schemas.microsoft.com/office/powerpoint/2010/main" val="672304855"/>
              </p:ext>
            </p:extLst>
          </p:nvPr>
        </p:nvGraphicFramePr>
        <p:xfrm>
          <a:off x="1905000" y="1166479"/>
          <a:ext cx="5674520" cy="4185029"/>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Box 9"/>
          <p:cNvSpPr txBox="1"/>
          <p:nvPr/>
        </p:nvSpPr>
        <p:spPr>
          <a:xfrm rot="19755733">
            <a:off x="5904143" y="3024797"/>
            <a:ext cx="1371600" cy="381000"/>
          </a:xfrm>
          <a:prstGeom prst="rect">
            <a:avLst/>
          </a:prstGeom>
          <a:noFill/>
        </p:spPr>
        <p:txBody>
          <a:bodyPr wrap="square" rtlCol="0">
            <a:spAutoFit/>
          </a:bodyPr>
          <a:lstStyle/>
          <a:p>
            <a:r>
              <a:rPr lang="en-US" dirty="0">
                <a:solidFill>
                  <a:srgbClr val="002060"/>
                </a:solidFill>
              </a:rPr>
              <a:t>Base Case</a:t>
            </a:r>
          </a:p>
        </p:txBody>
      </p:sp>
      <p:sp>
        <p:nvSpPr>
          <p:cNvPr id="11" name="TextBox 10"/>
          <p:cNvSpPr txBox="1"/>
          <p:nvPr/>
        </p:nvSpPr>
        <p:spPr>
          <a:xfrm rot="18532164">
            <a:off x="5948412" y="2032873"/>
            <a:ext cx="1371600" cy="381000"/>
          </a:xfrm>
          <a:prstGeom prst="rect">
            <a:avLst/>
          </a:prstGeom>
          <a:noFill/>
        </p:spPr>
        <p:txBody>
          <a:bodyPr wrap="square" rtlCol="0">
            <a:spAutoFit/>
          </a:bodyPr>
          <a:lstStyle/>
          <a:p>
            <a:r>
              <a:rPr lang="en-US" dirty="0">
                <a:solidFill>
                  <a:schemeClr val="accent4">
                    <a:lumMod val="75000"/>
                  </a:schemeClr>
                </a:solidFill>
              </a:rPr>
              <a:t>High Case</a:t>
            </a:r>
          </a:p>
        </p:txBody>
      </p:sp>
      <p:sp>
        <p:nvSpPr>
          <p:cNvPr id="12" name="TextBox 11"/>
          <p:cNvSpPr txBox="1"/>
          <p:nvPr/>
        </p:nvSpPr>
        <p:spPr>
          <a:xfrm rot="20496666">
            <a:off x="6182844" y="3792760"/>
            <a:ext cx="1371600" cy="381000"/>
          </a:xfrm>
          <a:prstGeom prst="rect">
            <a:avLst/>
          </a:prstGeom>
          <a:noFill/>
        </p:spPr>
        <p:txBody>
          <a:bodyPr wrap="square" rtlCol="0">
            <a:spAutoFit/>
          </a:bodyPr>
          <a:lstStyle/>
          <a:p>
            <a:r>
              <a:rPr lang="en-US" dirty="0">
                <a:solidFill>
                  <a:srgbClr val="002060"/>
                </a:solidFill>
              </a:rPr>
              <a:t>Low Case</a:t>
            </a:r>
          </a:p>
        </p:txBody>
      </p:sp>
      <p:sp>
        <p:nvSpPr>
          <p:cNvPr id="13" name="Rectangle: Rounded Corners 12">
            <a:extLst>
              <a:ext uri="{FF2B5EF4-FFF2-40B4-BE49-F238E27FC236}">
                <a16:creationId xmlns="" xmlns:a16="http://schemas.microsoft.com/office/drawing/2014/main" id="{7FA2EEEE-9B50-4E38-AE85-BC8D2F7A0572}"/>
              </a:ext>
            </a:extLst>
          </p:cNvPr>
          <p:cNvSpPr/>
          <p:nvPr/>
        </p:nvSpPr>
        <p:spPr>
          <a:xfrm>
            <a:off x="2286000" y="230852"/>
            <a:ext cx="54483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Throughput Forecast for Roosevelt</a:t>
            </a:r>
          </a:p>
        </p:txBody>
      </p:sp>
      <p:pic>
        <p:nvPicPr>
          <p:cNvPr id="14" name="Picture 2">
            <a:extLst>
              <a:ext uri="{FF2B5EF4-FFF2-40B4-BE49-F238E27FC236}">
                <a16:creationId xmlns="" xmlns:a16="http://schemas.microsoft.com/office/drawing/2014/main" id="{3BCAFEAD-1B85-4797-8E1E-A71388A81A78}"/>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40669368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7102743F-2F66-4FC2-B0DD-4E9ECFD3E125}" type="slidenum">
              <a:rPr lang="en-US" smtClean="0"/>
              <a:pPr/>
              <a:t>29</a:t>
            </a:fld>
            <a:endParaRPr lang="en-US" dirty="0"/>
          </a:p>
        </p:txBody>
      </p:sp>
      <p:sp>
        <p:nvSpPr>
          <p:cNvPr id="5" name="Footer Placeholder 4"/>
          <p:cNvSpPr>
            <a:spLocks noGrp="1"/>
          </p:cNvSpPr>
          <p:nvPr>
            <p:ph type="ftr" sz="quarter" idx="12"/>
          </p:nvPr>
        </p:nvSpPr>
        <p:spPr>
          <a:xfrm>
            <a:off x="1295400" y="6400800"/>
            <a:ext cx="7162800" cy="228600"/>
          </a:xfrm>
        </p:spPr>
        <p:txBody>
          <a:bodyPr/>
          <a:lstStyle/>
          <a:p>
            <a:r>
              <a:rPr lang="en-US" dirty="0"/>
              <a:t>Feasibility Study for the Extension of Roosevelt Jetty</a:t>
            </a:r>
          </a:p>
        </p:txBody>
      </p:sp>
      <p:sp>
        <p:nvSpPr>
          <p:cNvPr id="8" name="Rectangle 7"/>
          <p:cNvSpPr/>
          <p:nvPr/>
        </p:nvSpPr>
        <p:spPr>
          <a:xfrm>
            <a:off x="762000" y="842662"/>
            <a:ext cx="8382000" cy="707886"/>
          </a:xfrm>
          <a:prstGeom prst="rect">
            <a:avLst/>
          </a:prstGeom>
        </p:spPr>
        <p:txBody>
          <a:bodyPr wrap="square">
            <a:spAutoFit/>
          </a:bodyPr>
          <a:lstStyle/>
          <a:p>
            <a:r>
              <a:rPr lang="en-CA" sz="2000" b="1" dirty="0">
                <a:solidFill>
                  <a:schemeClr val="accent4">
                    <a:lumMod val="50000"/>
                  </a:schemeClr>
                </a:solidFill>
                <a:latin typeface="Times New Roman" pitchFamily="18" charset="0"/>
                <a:cs typeface="Times New Roman" pitchFamily="18" charset="0"/>
              </a:rPr>
              <a:t>Forecast of Major Commodities at Roosevelt Jetty (in Tonnage), 2015 to 2050  (Base case scenario)</a:t>
            </a:r>
            <a:endParaRPr lang="en-US" sz="2000" b="1" dirty="0">
              <a:solidFill>
                <a:schemeClr val="accent4">
                  <a:lumMod val="50000"/>
                </a:schemeClr>
              </a:solidFill>
              <a:latin typeface="Times New Roman" pitchFamily="18" charset="0"/>
              <a:cs typeface="Times New Roman" pitchFamily="18" charset="0"/>
            </a:endParaRPr>
          </a:p>
        </p:txBody>
      </p:sp>
      <p:graphicFrame>
        <p:nvGraphicFramePr>
          <p:cNvPr id="9" name="Chart 8"/>
          <p:cNvGraphicFramePr>
            <a:graphicFrameLocks noChangeAspect="1"/>
          </p:cNvGraphicFramePr>
          <p:nvPr>
            <p:extLst>
              <p:ext uri="{D42A27DB-BD31-4B8C-83A1-F6EECF244321}">
                <p14:modId xmlns="" xmlns:p14="http://schemas.microsoft.com/office/powerpoint/2010/main" val="798050244"/>
              </p:ext>
            </p:extLst>
          </p:nvPr>
        </p:nvGraphicFramePr>
        <p:xfrm>
          <a:off x="1573766" y="1539179"/>
          <a:ext cx="6606068" cy="4566346"/>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rot="19755733">
            <a:off x="5537189" y="3117595"/>
            <a:ext cx="1371600" cy="381000"/>
          </a:xfrm>
          <a:prstGeom prst="rect">
            <a:avLst/>
          </a:prstGeom>
          <a:noFill/>
        </p:spPr>
        <p:txBody>
          <a:bodyPr wrap="square" rtlCol="0">
            <a:spAutoFit/>
          </a:bodyPr>
          <a:lstStyle/>
          <a:p>
            <a:r>
              <a:rPr lang="en-US" dirty="0">
                <a:solidFill>
                  <a:srgbClr val="002060"/>
                </a:solidFill>
              </a:rPr>
              <a:t>Fertilizer</a:t>
            </a:r>
          </a:p>
        </p:txBody>
      </p:sp>
      <p:sp>
        <p:nvSpPr>
          <p:cNvPr id="10" name="TextBox 9"/>
          <p:cNvSpPr txBox="1"/>
          <p:nvPr/>
        </p:nvSpPr>
        <p:spPr>
          <a:xfrm rot="19755733">
            <a:off x="5918188" y="3721061"/>
            <a:ext cx="1371600" cy="381000"/>
          </a:xfrm>
          <a:prstGeom prst="rect">
            <a:avLst/>
          </a:prstGeom>
          <a:noFill/>
        </p:spPr>
        <p:txBody>
          <a:bodyPr wrap="square" rtlCol="0">
            <a:spAutoFit/>
          </a:bodyPr>
          <a:lstStyle/>
          <a:p>
            <a:r>
              <a:rPr lang="en-US" dirty="0">
                <a:solidFill>
                  <a:srgbClr val="990000"/>
                </a:solidFill>
              </a:rPr>
              <a:t>Food Grain</a:t>
            </a:r>
          </a:p>
        </p:txBody>
      </p:sp>
      <p:sp>
        <p:nvSpPr>
          <p:cNvPr id="11" name="TextBox 10"/>
          <p:cNvSpPr txBox="1"/>
          <p:nvPr/>
        </p:nvSpPr>
        <p:spPr>
          <a:xfrm rot="21232777">
            <a:off x="5872829" y="4829822"/>
            <a:ext cx="1371600" cy="381000"/>
          </a:xfrm>
          <a:prstGeom prst="rect">
            <a:avLst/>
          </a:prstGeom>
          <a:noFill/>
        </p:spPr>
        <p:txBody>
          <a:bodyPr wrap="square" rtlCol="0">
            <a:spAutoFit/>
          </a:bodyPr>
          <a:lstStyle/>
          <a:p>
            <a:r>
              <a:rPr lang="en-US" dirty="0">
                <a:solidFill>
                  <a:schemeClr val="bg2">
                    <a:lumMod val="10000"/>
                  </a:schemeClr>
                </a:solidFill>
              </a:rPr>
              <a:t>Others</a:t>
            </a:r>
          </a:p>
        </p:txBody>
      </p:sp>
      <p:sp>
        <p:nvSpPr>
          <p:cNvPr id="12" name="Rectangle: Rounded Corners 11">
            <a:extLst>
              <a:ext uri="{FF2B5EF4-FFF2-40B4-BE49-F238E27FC236}">
                <a16:creationId xmlns="" xmlns:a16="http://schemas.microsoft.com/office/drawing/2014/main" id="{6A30934A-6D5F-42CB-B26D-63885760615E}"/>
              </a:ext>
            </a:extLst>
          </p:cNvPr>
          <p:cNvSpPr/>
          <p:nvPr/>
        </p:nvSpPr>
        <p:spPr>
          <a:xfrm>
            <a:off x="2438400" y="228600"/>
            <a:ext cx="52959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B0F0"/>
                </a:solidFill>
                <a:latin typeface="Cambria" panose="02040503050406030204" pitchFamily="18" charset="0"/>
                <a:ea typeface="Cambria" panose="02040503050406030204" pitchFamily="18" charset="0"/>
              </a:rPr>
              <a:t>Throughput Forecast for Roosevelt</a:t>
            </a:r>
          </a:p>
        </p:txBody>
      </p:sp>
      <p:pic>
        <p:nvPicPr>
          <p:cNvPr id="13" name="Picture 2">
            <a:extLst>
              <a:ext uri="{FF2B5EF4-FFF2-40B4-BE49-F238E27FC236}">
                <a16:creationId xmlns="" xmlns:a16="http://schemas.microsoft.com/office/drawing/2014/main" id="{4BE7955D-6A73-41CB-BE83-0078A7D7833A}"/>
              </a:ext>
            </a:extLst>
          </p:cNvPr>
          <p:cNvPicPr>
            <a:picLocks noChangeAspect="1" noChangeArrowheads="1"/>
          </p:cNvPicPr>
          <p:nvPr/>
        </p:nvPicPr>
        <p:blipFill>
          <a:blip r:embed="rId4"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1261028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7102743F-2F66-4FC2-B0DD-4E9ECFD3E125}" type="slidenum">
              <a:rPr lang="en-US" smtClean="0"/>
              <a:pPr/>
              <a:t>3</a:t>
            </a:fld>
            <a:endParaRPr lang="en-US" dirty="0"/>
          </a:p>
        </p:txBody>
      </p:sp>
      <p:sp>
        <p:nvSpPr>
          <p:cNvPr id="5" name="Footer Placeholder 4"/>
          <p:cNvSpPr>
            <a:spLocks noGrp="1"/>
          </p:cNvSpPr>
          <p:nvPr>
            <p:ph type="ftr" sz="quarter" idx="12"/>
          </p:nvPr>
        </p:nvSpPr>
        <p:spPr/>
        <p:txBody>
          <a:bodyPr/>
          <a:lstStyle/>
          <a:p>
            <a:r>
              <a:rPr lang="en-US"/>
              <a:t>Feasibility Studies for MCT &amp; CDY</a:t>
            </a:r>
            <a:endParaRPr lang="en-US" dirty="0"/>
          </a:p>
        </p:txBody>
      </p:sp>
      <p:sp>
        <p:nvSpPr>
          <p:cNvPr id="1025" name="Rectangle 1"/>
          <p:cNvSpPr>
            <a:spLocks noChangeArrowheads="1"/>
          </p:cNvSpPr>
          <p:nvPr/>
        </p:nvSpPr>
        <p:spPr bwMode="auto">
          <a:xfrm>
            <a:off x="457200" y="381000"/>
            <a:ext cx="86868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buFont typeface="Wingdings" pitchFamily="2" charset="2"/>
              <a:buChar char="q"/>
            </a:pPr>
            <a:r>
              <a:rPr lang="en-US" sz="3000" b="1" dirty="0" smtClean="0">
                <a:latin typeface="Times New Roman" pitchFamily="18" charset="0"/>
                <a:ea typeface="Calibri" pitchFamily="34" charset="0"/>
                <a:cs typeface="Times New Roman" pitchFamily="18" charset="0"/>
              </a:rPr>
              <a:t>The inland water crafts originating from </a:t>
            </a:r>
            <a:r>
              <a:rPr lang="en-US" sz="3000" b="1" dirty="0" err="1" smtClean="0">
                <a:latin typeface="Times New Roman" pitchFamily="18" charset="0"/>
                <a:ea typeface="Calibri" pitchFamily="34" charset="0"/>
                <a:cs typeface="Times New Roman" pitchFamily="18" charset="0"/>
              </a:rPr>
              <a:t>Mongla</a:t>
            </a:r>
            <a:r>
              <a:rPr lang="en-US" sz="3000" b="1" dirty="0" smtClean="0">
                <a:latin typeface="Times New Roman" pitchFamily="18" charset="0"/>
                <a:ea typeface="Calibri" pitchFamily="34" charset="0"/>
                <a:cs typeface="Times New Roman" pitchFamily="18" charset="0"/>
              </a:rPr>
              <a:t> Port such as barges, self-propelled barge boats and small coasters could berth alongside Roosevelt jetty for unloading cargo bound to north Bengal and various industrial centers of the country.  </a:t>
            </a:r>
            <a:endParaRPr lang="en-US" sz="3000" b="1" dirty="0" smtClean="0">
              <a:latin typeface="Arial" pitchFamily="34" charset="0"/>
              <a:cs typeface="Arial" pitchFamily="34" charset="0"/>
            </a:endParaRPr>
          </a:p>
          <a:p>
            <a:pPr lvl="0" algn="just" fontAlgn="base">
              <a:spcBef>
                <a:spcPct val="0"/>
              </a:spcBef>
              <a:spcAft>
                <a:spcPct val="0"/>
              </a:spcAft>
              <a:buFont typeface="Wingdings" pitchFamily="2" charset="2"/>
              <a:buChar char="q"/>
            </a:pPr>
            <a:r>
              <a:rPr lang="en-US" sz="3000" b="1" dirty="0" smtClean="0">
                <a:latin typeface="Times New Roman" pitchFamily="18" charset="0"/>
                <a:ea typeface="Calibri" pitchFamily="34" charset="0"/>
                <a:cs typeface="Times New Roman" pitchFamily="18" charset="0"/>
              </a:rPr>
              <a:t> In 1980 severe flood  washed away the jetty, transit sheds .</a:t>
            </a:r>
          </a:p>
          <a:p>
            <a:pPr lvl="0" algn="just" fontAlgn="base">
              <a:spcBef>
                <a:spcPct val="0"/>
              </a:spcBef>
              <a:spcAft>
                <a:spcPct val="0"/>
              </a:spcAft>
              <a:buFont typeface="Wingdings" pitchFamily="2" charset="2"/>
              <a:buChar char="q"/>
            </a:pPr>
            <a:r>
              <a:rPr lang="en-US" sz="3000" b="1" dirty="0" smtClean="0">
                <a:latin typeface="Times New Roman" pitchFamily="18" charset="0"/>
                <a:ea typeface="Calibri" pitchFamily="34" charset="0"/>
                <a:cs typeface="Times New Roman" pitchFamily="18" charset="0"/>
              </a:rPr>
              <a:t>Alternate arrangements were made to dispatch food grain, fertilizer cement and other cargo through the road and the railways</a:t>
            </a:r>
          </a:p>
          <a:p>
            <a:pPr lvl="0" algn="just" eaLnBrk="0" fontAlgn="base" hangingPunct="0">
              <a:spcBef>
                <a:spcPct val="0"/>
              </a:spcBef>
              <a:spcAft>
                <a:spcPct val="0"/>
              </a:spcAft>
              <a:buFont typeface="Wingdings" pitchFamily="2" charset="2"/>
              <a:buChar char="q"/>
            </a:pPr>
            <a:r>
              <a:rPr lang="en-US" sz="3000" b="1" dirty="0" smtClean="0">
                <a:latin typeface="Times New Roman" pitchFamily="18" charset="0"/>
                <a:ea typeface="Calibri" pitchFamily="34" charset="0"/>
                <a:cs typeface="Times New Roman" pitchFamily="18" charset="0"/>
              </a:rPr>
              <a:t>The </a:t>
            </a:r>
            <a:r>
              <a:rPr lang="en-US" sz="3000" b="1" dirty="0">
                <a:latin typeface="Times New Roman" pitchFamily="18" charset="0"/>
                <a:ea typeface="Calibri" pitchFamily="34" charset="0"/>
                <a:cs typeface="Times New Roman" pitchFamily="18" charset="0"/>
              </a:rPr>
              <a:t>handling activities of the Jetty increased </a:t>
            </a:r>
            <a:r>
              <a:rPr lang="en-US" sz="3000" b="1" dirty="0" smtClean="0">
                <a:latin typeface="Times New Roman" pitchFamily="18" charset="0"/>
                <a:ea typeface="Calibri" pitchFamily="34" charset="0"/>
                <a:cs typeface="Times New Roman" pitchFamily="18" charset="0"/>
              </a:rPr>
              <a:t>significantly. </a:t>
            </a:r>
          </a:p>
          <a:p>
            <a:pPr lvl="0" algn="just" eaLnBrk="0" fontAlgn="base" hangingPunct="0">
              <a:spcBef>
                <a:spcPct val="0"/>
              </a:spcBef>
              <a:spcAft>
                <a:spcPct val="0"/>
              </a:spcAft>
              <a:buFont typeface="Wingdings" pitchFamily="2" charset="2"/>
              <a:buChar char="q"/>
            </a:pPr>
            <a:r>
              <a:rPr lang="en-US" sz="3000" b="1" dirty="0" smtClean="0">
                <a:latin typeface="Times New Roman" pitchFamily="18" charset="0"/>
                <a:ea typeface="Calibri" pitchFamily="34" charset="0"/>
                <a:cs typeface="Times New Roman" pitchFamily="18" charset="0"/>
              </a:rPr>
              <a:t> </a:t>
            </a:r>
            <a:r>
              <a:rPr lang="en-US" sz="3000" b="1" dirty="0" smtClean="0">
                <a:solidFill>
                  <a:srgbClr val="7030A0"/>
                </a:solidFill>
                <a:latin typeface="Times New Roman" pitchFamily="18" charset="0"/>
                <a:cs typeface="Times New Roman" pitchFamily="18" charset="0"/>
              </a:rPr>
              <a:t>Development and  Extension of Roosevelt Jetty</a:t>
            </a:r>
            <a:r>
              <a:rPr lang="en-US" sz="3000" b="1" dirty="0" smtClean="0">
                <a:latin typeface="Times New Roman" pitchFamily="18" charset="0"/>
                <a:ea typeface="Calibri" pitchFamily="34" charset="0"/>
                <a:cs typeface="Times New Roman" pitchFamily="18" charset="0"/>
              </a:rPr>
              <a:t> </a:t>
            </a:r>
            <a:r>
              <a:rPr lang="en-US" sz="3000" b="1" dirty="0">
                <a:latin typeface="Times New Roman" pitchFamily="18" charset="0"/>
                <a:ea typeface="Calibri" pitchFamily="34" charset="0"/>
                <a:cs typeface="Times New Roman" pitchFamily="18" charset="0"/>
              </a:rPr>
              <a:t>is </a:t>
            </a:r>
            <a:r>
              <a:rPr lang="en-US" sz="3000" b="1" dirty="0" smtClean="0">
                <a:latin typeface="Times New Roman" pitchFamily="18" charset="0"/>
                <a:ea typeface="Calibri" pitchFamily="34" charset="0"/>
                <a:cs typeface="Times New Roman" pitchFamily="18" charset="0"/>
              </a:rPr>
              <a:t>need.</a:t>
            </a:r>
            <a:endParaRPr lang="en-US" sz="3000" b="1" dirty="0">
              <a:latin typeface="Arial" pitchFamily="34" charset="0"/>
              <a:cs typeface="Arial" pitchFamily="34" charset="0"/>
            </a:endParaRPr>
          </a:p>
        </p:txBody>
      </p:sp>
      <p:pic>
        <p:nvPicPr>
          <p:cNvPr id="6" name="Picture 2">
            <a:extLst>
              <a:ext uri="{FF2B5EF4-FFF2-40B4-BE49-F238E27FC236}">
                <a16:creationId xmlns="" xmlns:a16="http://schemas.microsoft.com/office/drawing/2014/main" id="{91053198-BA72-477D-B490-44F995EACDB8}"/>
              </a:ext>
            </a:extLst>
          </p:cNvPr>
          <p:cNvPicPr>
            <a:picLocks noChangeAspect="1" noChangeArrowheads="1"/>
          </p:cNvPicPr>
          <p:nvPr/>
        </p:nvPicPr>
        <p:blipFill>
          <a:blip r:embed="rId2"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24924690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7102743F-2F66-4FC2-B0DD-4E9ECFD3E125}" type="slidenum">
              <a:rPr lang="en-US" smtClean="0"/>
              <a:pPr/>
              <a:t>30</a:t>
            </a:fld>
            <a:endParaRPr lang="en-US" dirty="0"/>
          </a:p>
        </p:txBody>
      </p:sp>
      <p:sp>
        <p:nvSpPr>
          <p:cNvPr id="4" name="Footer Placeholder 3"/>
          <p:cNvSpPr>
            <a:spLocks noGrp="1"/>
          </p:cNvSpPr>
          <p:nvPr>
            <p:ph type="ftr" sz="quarter" idx="12"/>
          </p:nvPr>
        </p:nvSpPr>
        <p:spPr/>
        <p:txBody>
          <a:bodyPr/>
          <a:lstStyle/>
          <a:p>
            <a:r>
              <a:rPr lang="en-US" dirty="0"/>
              <a:t>Feasibility Study for the Extension of Roosevelt Jetty</a:t>
            </a:r>
          </a:p>
        </p:txBody>
      </p:sp>
      <p:sp>
        <p:nvSpPr>
          <p:cNvPr id="7" name="Title 1"/>
          <p:cNvSpPr txBox="1">
            <a:spLocks/>
          </p:cNvSpPr>
          <p:nvPr/>
        </p:nvSpPr>
        <p:spPr>
          <a:xfrm>
            <a:off x="457200" y="76200"/>
            <a:ext cx="8229600" cy="60960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endParaRPr lang="en-US" sz="4000" dirty="0"/>
          </a:p>
        </p:txBody>
      </p:sp>
      <p:sp>
        <p:nvSpPr>
          <p:cNvPr id="8" name="Rectangle 7"/>
          <p:cNvSpPr/>
          <p:nvPr/>
        </p:nvSpPr>
        <p:spPr>
          <a:xfrm>
            <a:off x="685800" y="721112"/>
            <a:ext cx="8077200" cy="400110"/>
          </a:xfrm>
          <a:prstGeom prst="rect">
            <a:avLst/>
          </a:prstGeom>
        </p:spPr>
        <p:txBody>
          <a:bodyPr wrap="square">
            <a:spAutoFit/>
          </a:bodyPr>
          <a:lstStyle/>
          <a:p>
            <a:pPr algn="ctr"/>
            <a:r>
              <a:rPr lang="en-US" sz="2000" b="1" dirty="0">
                <a:solidFill>
                  <a:schemeClr val="accent4">
                    <a:lumMod val="50000"/>
                  </a:schemeClr>
                </a:solidFill>
                <a:latin typeface="Times New Roman" pitchFamily="18" charset="0"/>
                <a:cs typeface="Times New Roman" pitchFamily="18" charset="0"/>
              </a:rPr>
              <a:t>Forecast of Cargo Vessels Calls at Roosevelt Jetty , 2015 to 2050</a:t>
            </a:r>
          </a:p>
        </p:txBody>
      </p:sp>
      <p:sp>
        <p:nvSpPr>
          <p:cNvPr id="10" name="Rectangle 9"/>
          <p:cNvSpPr/>
          <p:nvPr/>
        </p:nvSpPr>
        <p:spPr>
          <a:xfrm>
            <a:off x="302866" y="5593706"/>
            <a:ext cx="8077200" cy="1015663"/>
          </a:xfrm>
          <a:prstGeom prst="rect">
            <a:avLst/>
          </a:prstGeom>
        </p:spPr>
        <p:txBody>
          <a:bodyPr wrap="square">
            <a:spAutoFit/>
          </a:bodyPr>
          <a:lstStyle/>
          <a:p>
            <a:r>
              <a:rPr lang="en-US" sz="2000" dirty="0"/>
              <a:t>Cargo Vessel calls is expected to increase from 644 in 2015 to 8440 in 2050 in the Base Case scenario. In High Case, it will be 691 in 2015 and increase to 15904 in 2050.  </a:t>
            </a:r>
          </a:p>
        </p:txBody>
      </p:sp>
      <p:graphicFrame>
        <p:nvGraphicFramePr>
          <p:cNvPr id="9" name="Chart 8"/>
          <p:cNvGraphicFramePr>
            <a:graphicFrameLocks noChangeAspect="1"/>
          </p:cNvGraphicFramePr>
          <p:nvPr>
            <p:extLst>
              <p:ext uri="{D42A27DB-BD31-4B8C-83A1-F6EECF244321}">
                <p14:modId xmlns="" xmlns:p14="http://schemas.microsoft.com/office/powerpoint/2010/main" val="1851188315"/>
              </p:ext>
            </p:extLst>
          </p:nvPr>
        </p:nvGraphicFramePr>
        <p:xfrm>
          <a:off x="950566" y="1121222"/>
          <a:ext cx="6781799" cy="4323332"/>
        </p:xfrm>
        <a:graphic>
          <a:graphicData uri="http://schemas.openxmlformats.org/drawingml/2006/chart">
            <c:chart xmlns:c="http://schemas.openxmlformats.org/drawingml/2006/chart" xmlns:r="http://schemas.openxmlformats.org/officeDocument/2006/relationships" r:id="rId2"/>
          </a:graphicData>
        </a:graphic>
      </p:graphicFrame>
      <p:sp>
        <p:nvSpPr>
          <p:cNvPr id="12" name="Rectangle: Rounded Corners 11">
            <a:extLst>
              <a:ext uri="{FF2B5EF4-FFF2-40B4-BE49-F238E27FC236}">
                <a16:creationId xmlns="" xmlns:a16="http://schemas.microsoft.com/office/drawing/2014/main" id="{AC8E13C6-AD84-43CE-82C9-D587C7E69F21}"/>
              </a:ext>
            </a:extLst>
          </p:cNvPr>
          <p:cNvSpPr/>
          <p:nvPr/>
        </p:nvSpPr>
        <p:spPr>
          <a:xfrm>
            <a:off x="2286000" y="125492"/>
            <a:ext cx="5295901"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B0F0"/>
                </a:solidFill>
                <a:latin typeface="Cambria" panose="02040503050406030204" pitchFamily="18" charset="0"/>
                <a:ea typeface="Cambria" panose="02040503050406030204" pitchFamily="18" charset="0"/>
              </a:rPr>
              <a:t>Throughput Forecast for Roosevelt</a:t>
            </a:r>
          </a:p>
        </p:txBody>
      </p:sp>
      <p:pic>
        <p:nvPicPr>
          <p:cNvPr id="13" name="Picture 2">
            <a:extLst>
              <a:ext uri="{FF2B5EF4-FFF2-40B4-BE49-F238E27FC236}">
                <a16:creationId xmlns="" xmlns:a16="http://schemas.microsoft.com/office/drawing/2014/main" id="{C786A9E2-EAFD-43AD-A63A-710FDA61B158}"/>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30521215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8686800" y="6302375"/>
            <a:ext cx="381000" cy="365125"/>
          </a:xfrm>
        </p:spPr>
        <p:txBody>
          <a:bodyPr/>
          <a:lstStyle/>
          <a:p>
            <a:fld id="{7102743F-2F66-4FC2-B0DD-4E9ECFD3E125}" type="slidenum">
              <a:rPr lang="en-US" smtClean="0"/>
              <a:pPr/>
              <a:t>31</a:t>
            </a:fld>
            <a:endParaRPr lang="en-US" dirty="0"/>
          </a:p>
        </p:txBody>
      </p:sp>
      <p:sp>
        <p:nvSpPr>
          <p:cNvPr id="5" name="Footer Placeholder 4"/>
          <p:cNvSpPr>
            <a:spLocks noGrp="1"/>
          </p:cNvSpPr>
          <p:nvPr>
            <p:ph type="ftr" sz="quarter" idx="12"/>
          </p:nvPr>
        </p:nvSpPr>
        <p:spPr/>
        <p:txBody>
          <a:bodyPr/>
          <a:lstStyle/>
          <a:p>
            <a:r>
              <a:rPr lang="en-US"/>
              <a:t>Feasibility Studies for MCT &amp; CDY</a:t>
            </a:r>
            <a:endParaRPr lang="en-US" dirty="0"/>
          </a:p>
        </p:txBody>
      </p:sp>
      <p:sp>
        <p:nvSpPr>
          <p:cNvPr id="9" name="Title 1"/>
          <p:cNvSpPr txBox="1">
            <a:spLocks/>
          </p:cNvSpPr>
          <p:nvPr/>
        </p:nvSpPr>
        <p:spPr>
          <a:xfrm>
            <a:off x="457200" y="76200"/>
            <a:ext cx="8229600" cy="609600"/>
          </a:xfrm>
          <a:prstGeom prst="rect">
            <a:avLst/>
          </a:prstGeom>
        </p:spPr>
        <p:txBody>
          <a:bodyPr vert="horz" lIns="91440" tIns="45720" rIns="91440" bIns="45720" rtlCol="0" anchor="b">
            <a:noAutofit/>
          </a:bodyPr>
          <a:lstStyle>
            <a:lvl1pPr algn="l" defTabSz="914400" rtl="0" eaLnBrk="1" latinLnBrk="0" hangingPunct="1">
              <a:spcBef>
                <a:spcPct val="0"/>
              </a:spcBef>
              <a:buNone/>
              <a:defRPr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stStyle>
          <a:p>
            <a:pPr algn="ctr"/>
            <a:endParaRPr lang="en-US" sz="4000" kern="0" dirty="0">
              <a:solidFill>
                <a:schemeClr val="bg1">
                  <a:lumMod val="95000"/>
                </a:schemeClr>
              </a:solidFill>
            </a:endParaRPr>
          </a:p>
        </p:txBody>
      </p:sp>
      <p:sp>
        <p:nvSpPr>
          <p:cNvPr id="21" name="Rectangle: Rounded Corners 20">
            <a:extLst>
              <a:ext uri="{FF2B5EF4-FFF2-40B4-BE49-F238E27FC236}">
                <a16:creationId xmlns="" xmlns:a16="http://schemas.microsoft.com/office/drawing/2014/main" id="{99DEC3C9-064B-489D-B416-CD672BA6EA80}"/>
              </a:ext>
            </a:extLst>
          </p:cNvPr>
          <p:cNvSpPr/>
          <p:nvPr/>
        </p:nvSpPr>
        <p:spPr>
          <a:xfrm>
            <a:off x="1447800" y="136866"/>
            <a:ext cx="7086600" cy="102102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kern="0" dirty="0">
                <a:solidFill>
                  <a:srgbClr val="00B0F0"/>
                </a:solidFill>
                <a:latin typeface="Cambria" panose="02040503050406030204" pitchFamily="18" charset="0"/>
                <a:ea typeface="Cambria" panose="02040503050406030204" pitchFamily="18" charset="0"/>
              </a:rPr>
              <a:t>Experience of Mongla Port in </a:t>
            </a:r>
          </a:p>
          <a:p>
            <a:pPr algn="ctr"/>
            <a:r>
              <a:rPr lang="en-US" sz="3200" b="1" kern="0" dirty="0">
                <a:solidFill>
                  <a:srgbClr val="00B0F0"/>
                </a:solidFill>
                <a:latin typeface="Cambria" panose="02040503050406030204" pitchFamily="18" charset="0"/>
                <a:ea typeface="Cambria" panose="02040503050406030204" pitchFamily="18" charset="0"/>
              </a:rPr>
              <a:t>PPP Projects</a:t>
            </a:r>
          </a:p>
        </p:txBody>
      </p:sp>
      <p:sp>
        <p:nvSpPr>
          <p:cNvPr id="22" name="Content Placeholder 2">
            <a:extLst>
              <a:ext uri="{FF2B5EF4-FFF2-40B4-BE49-F238E27FC236}">
                <a16:creationId xmlns="" xmlns:a16="http://schemas.microsoft.com/office/drawing/2014/main" id="{A86FE21F-6DB3-4DE1-9297-C2FC4836A836}"/>
              </a:ext>
            </a:extLst>
          </p:cNvPr>
          <p:cNvSpPr>
            <a:spLocks noGrp="1"/>
          </p:cNvSpPr>
          <p:nvPr>
            <p:ph idx="1"/>
          </p:nvPr>
        </p:nvSpPr>
        <p:spPr>
          <a:xfrm>
            <a:off x="331076" y="1228422"/>
            <a:ext cx="8686800" cy="5678886"/>
          </a:xfrm>
        </p:spPr>
        <p:txBody>
          <a:bodyPr>
            <a:normAutofit fontScale="32500" lnSpcReduction="20000"/>
          </a:bodyPr>
          <a:lstStyle/>
          <a:p>
            <a:pPr marL="0" indent="0">
              <a:buNone/>
            </a:pPr>
            <a:r>
              <a:rPr lang="en-US" sz="8000" b="1" dirty="0">
                <a:solidFill>
                  <a:schemeClr val="accent4">
                    <a:lumMod val="50000"/>
                  </a:schemeClr>
                </a:solidFill>
              </a:rPr>
              <a:t>Construction and operation of 2 (two) </a:t>
            </a:r>
            <a:r>
              <a:rPr lang="en-US" sz="8000" b="1" dirty="0" smtClean="0">
                <a:solidFill>
                  <a:schemeClr val="accent4">
                    <a:lumMod val="50000"/>
                  </a:schemeClr>
                </a:solidFill>
              </a:rPr>
              <a:t> </a:t>
            </a:r>
            <a:r>
              <a:rPr lang="en-US" sz="8000" b="1" dirty="0">
                <a:solidFill>
                  <a:schemeClr val="accent4">
                    <a:lumMod val="50000"/>
                  </a:schemeClr>
                </a:solidFill>
              </a:rPr>
              <a:t>Jetties of </a:t>
            </a:r>
            <a:r>
              <a:rPr lang="en-US" sz="8000" b="1" dirty="0" err="1" smtClean="0">
                <a:solidFill>
                  <a:schemeClr val="accent4">
                    <a:lumMod val="50000"/>
                  </a:schemeClr>
                </a:solidFill>
              </a:rPr>
              <a:t>Mongla</a:t>
            </a:r>
            <a:r>
              <a:rPr lang="en-US" sz="8000" b="1" dirty="0" smtClean="0">
                <a:solidFill>
                  <a:schemeClr val="accent4">
                    <a:lumMod val="50000"/>
                  </a:schemeClr>
                </a:solidFill>
              </a:rPr>
              <a:t> Port Authority  </a:t>
            </a:r>
            <a:r>
              <a:rPr lang="en-US" sz="8000" b="1" dirty="0">
                <a:solidFill>
                  <a:schemeClr val="accent4">
                    <a:lumMod val="50000"/>
                  </a:schemeClr>
                </a:solidFill>
              </a:rPr>
              <a:t>at Mongla</a:t>
            </a:r>
          </a:p>
          <a:p>
            <a:pPr marL="0" indent="0">
              <a:buNone/>
            </a:pPr>
            <a:endParaRPr lang="en-US" sz="6400" b="1" u="sng" dirty="0">
              <a:solidFill>
                <a:srgbClr val="C00000"/>
              </a:solidFill>
            </a:endParaRPr>
          </a:p>
          <a:p>
            <a:pPr marL="0" indent="0">
              <a:buNone/>
            </a:pPr>
            <a:r>
              <a:rPr lang="en-US" sz="6400" b="1" u="sng" dirty="0" smtClean="0">
                <a:solidFill>
                  <a:srgbClr val="C00000"/>
                </a:solidFill>
              </a:rPr>
              <a:t>Objective </a:t>
            </a:r>
            <a:endParaRPr lang="en-US" sz="6400" b="1" u="sng" dirty="0">
              <a:solidFill>
                <a:srgbClr val="C00000"/>
              </a:solidFill>
            </a:endParaRPr>
          </a:p>
          <a:p>
            <a:pPr marL="0" indent="0" algn="just">
              <a:buNone/>
            </a:pPr>
            <a:r>
              <a:rPr lang="en-US" sz="7200" b="1" dirty="0">
                <a:solidFill>
                  <a:srgbClr val="002060"/>
                </a:solidFill>
              </a:rPr>
              <a:t>To </a:t>
            </a:r>
            <a:r>
              <a:rPr lang="en-US" sz="7200" b="1" dirty="0" smtClean="0">
                <a:solidFill>
                  <a:srgbClr val="002060"/>
                </a:solidFill>
                <a:latin typeface="Times New Roman" pitchFamily="18" charset="0"/>
                <a:cs typeface="Times New Roman" pitchFamily="18" charset="0"/>
              </a:rPr>
              <a:t>Extend </a:t>
            </a:r>
            <a:r>
              <a:rPr lang="en-US" sz="7200" b="1" dirty="0" smtClean="0">
                <a:solidFill>
                  <a:srgbClr val="002060"/>
                </a:solidFill>
              </a:rPr>
              <a:t>handling </a:t>
            </a:r>
            <a:r>
              <a:rPr lang="en-US" sz="7200" b="1" dirty="0" smtClean="0">
                <a:solidFill>
                  <a:srgbClr val="002060"/>
                </a:solidFill>
              </a:rPr>
              <a:t>capacities of </a:t>
            </a:r>
            <a:r>
              <a:rPr lang="en-US" sz="7200" b="1" dirty="0" err="1" smtClean="0">
                <a:solidFill>
                  <a:srgbClr val="002060"/>
                </a:solidFill>
              </a:rPr>
              <a:t>Mongla</a:t>
            </a:r>
            <a:r>
              <a:rPr lang="en-US" sz="7200" b="1" dirty="0" smtClean="0">
                <a:solidFill>
                  <a:srgbClr val="002060"/>
                </a:solidFill>
              </a:rPr>
              <a:t> Port.</a:t>
            </a:r>
            <a:endParaRPr lang="en-US" sz="7200" b="1" dirty="0">
              <a:solidFill>
                <a:srgbClr val="002060"/>
              </a:solidFill>
            </a:endParaRPr>
          </a:p>
          <a:p>
            <a:pPr marL="0" indent="0" algn="just">
              <a:buNone/>
            </a:pPr>
            <a:endParaRPr lang="en-US" sz="5600" dirty="0">
              <a:solidFill>
                <a:srgbClr val="002060"/>
              </a:solidFill>
            </a:endParaRPr>
          </a:p>
          <a:p>
            <a:pPr marL="0" indent="0">
              <a:buNone/>
            </a:pPr>
            <a:r>
              <a:rPr lang="en-US" sz="6400" b="1" u="sng" dirty="0">
                <a:solidFill>
                  <a:srgbClr val="C00000"/>
                </a:solidFill>
              </a:rPr>
              <a:t>Projected Cost:</a:t>
            </a:r>
          </a:p>
          <a:p>
            <a:pPr marL="0" indent="0">
              <a:buNone/>
            </a:pPr>
            <a:r>
              <a:rPr lang="en-US" sz="7200" dirty="0">
                <a:solidFill>
                  <a:schemeClr val="tx1"/>
                </a:solidFill>
              </a:rPr>
              <a:t>53 million USD</a:t>
            </a:r>
          </a:p>
          <a:p>
            <a:pPr marL="0" indent="0">
              <a:lnSpc>
                <a:spcPct val="120000"/>
              </a:lnSpc>
              <a:spcBef>
                <a:spcPts val="1200"/>
              </a:spcBef>
              <a:buNone/>
            </a:pPr>
            <a:r>
              <a:rPr lang="en-US" sz="6400" b="1" u="sng" dirty="0">
                <a:solidFill>
                  <a:srgbClr val="C00000"/>
                </a:solidFill>
              </a:rPr>
              <a:t>Private Partner:</a:t>
            </a:r>
          </a:p>
          <a:p>
            <a:pPr marL="0" indent="0">
              <a:lnSpc>
                <a:spcPct val="120000"/>
              </a:lnSpc>
              <a:spcBef>
                <a:spcPts val="1200"/>
              </a:spcBef>
              <a:buNone/>
            </a:pPr>
            <a:r>
              <a:rPr lang="en-US" sz="7200" dirty="0" err="1" smtClean="0"/>
              <a:t>Saif</a:t>
            </a:r>
            <a:r>
              <a:rPr lang="en-US" sz="7200" dirty="0" smtClean="0"/>
              <a:t> port holding and </a:t>
            </a:r>
            <a:r>
              <a:rPr lang="en-US" sz="7200" dirty="0" err="1" smtClean="0"/>
              <a:t>Powerpac</a:t>
            </a:r>
            <a:r>
              <a:rPr lang="en-US" sz="7200" dirty="0" smtClean="0"/>
              <a:t> </a:t>
            </a:r>
            <a:r>
              <a:rPr lang="en-US" sz="7200" dirty="0"/>
              <a:t>Ports Limited</a:t>
            </a:r>
          </a:p>
          <a:p>
            <a:pPr marL="0" indent="0">
              <a:lnSpc>
                <a:spcPct val="120000"/>
              </a:lnSpc>
              <a:spcBef>
                <a:spcPts val="1200"/>
              </a:spcBef>
              <a:buNone/>
            </a:pPr>
            <a:r>
              <a:rPr lang="en-US" sz="6400" b="1" u="sng" dirty="0">
                <a:solidFill>
                  <a:srgbClr val="C00000"/>
                </a:solidFill>
              </a:rPr>
              <a:t>Structure:</a:t>
            </a:r>
          </a:p>
          <a:p>
            <a:pPr marL="0" indent="0">
              <a:lnSpc>
                <a:spcPct val="120000"/>
              </a:lnSpc>
              <a:spcBef>
                <a:spcPts val="1200"/>
              </a:spcBef>
              <a:buNone/>
            </a:pPr>
            <a:r>
              <a:rPr lang="en-US" sz="7200" dirty="0">
                <a:solidFill>
                  <a:schemeClr val="tx1"/>
                </a:solidFill>
              </a:rPr>
              <a:t>Design, Build, Operate, Maintain, Transfer</a:t>
            </a:r>
          </a:p>
          <a:p>
            <a:pPr marL="0" indent="0">
              <a:lnSpc>
                <a:spcPct val="120000"/>
              </a:lnSpc>
              <a:spcBef>
                <a:spcPts val="1200"/>
              </a:spcBef>
              <a:buNone/>
            </a:pPr>
            <a:r>
              <a:rPr lang="en-US" sz="6400" b="1" u="sng" dirty="0">
                <a:solidFill>
                  <a:srgbClr val="C00000"/>
                </a:solidFill>
              </a:rPr>
              <a:t>Progress</a:t>
            </a:r>
          </a:p>
          <a:p>
            <a:pPr marL="0" indent="0">
              <a:lnSpc>
                <a:spcPct val="120000"/>
              </a:lnSpc>
              <a:spcBef>
                <a:spcPts val="1200"/>
              </a:spcBef>
              <a:buNone/>
            </a:pPr>
            <a:r>
              <a:rPr lang="en-US" sz="7200" dirty="0" smtClean="0"/>
              <a:t>Construction Work is going </a:t>
            </a:r>
            <a:r>
              <a:rPr lang="en-US" sz="7200" b="1" dirty="0" smtClean="0"/>
              <a:t>on. </a:t>
            </a:r>
            <a:endParaRPr lang="en-US" sz="7200" b="1" dirty="0">
              <a:solidFill>
                <a:srgbClr val="002060"/>
              </a:solidFill>
            </a:endParaRPr>
          </a:p>
        </p:txBody>
      </p:sp>
      <p:pic>
        <p:nvPicPr>
          <p:cNvPr id="23" name="Picture 2">
            <a:extLst>
              <a:ext uri="{FF2B5EF4-FFF2-40B4-BE49-F238E27FC236}">
                <a16:creationId xmlns="" xmlns:a16="http://schemas.microsoft.com/office/drawing/2014/main" id="{E11A02D3-2586-4B39-AC1F-6CBA7F858A1F}"/>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24013059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2133600"/>
            <a:ext cx="8077200" cy="2123658"/>
          </a:xfrm>
          <a:prstGeom prst="rect">
            <a:avLst/>
          </a:prstGeom>
        </p:spPr>
        <p:txBody>
          <a:bodyPr wrap="square">
            <a:spAutoFit/>
          </a:bodyPr>
          <a:lstStyle/>
          <a:p>
            <a:pPr algn="ctr"/>
            <a:r>
              <a:rPr lang="en-GB" sz="4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Thanks </a:t>
            </a:r>
          </a:p>
          <a:p>
            <a:pPr algn="ctr"/>
            <a:r>
              <a:rPr lang="en-GB" sz="4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for </a:t>
            </a:r>
          </a:p>
          <a:p>
            <a:pPr algn="ctr"/>
            <a:r>
              <a:rPr lang="en-GB" sz="4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your kind Attention</a:t>
            </a:r>
          </a:p>
        </p:txBody>
      </p:sp>
      <p:sp>
        <p:nvSpPr>
          <p:cNvPr id="5" name="Slide Number Placeholder 4"/>
          <p:cNvSpPr>
            <a:spLocks noGrp="1"/>
          </p:cNvSpPr>
          <p:nvPr>
            <p:ph type="sldNum" sz="quarter" idx="11"/>
          </p:nvPr>
        </p:nvSpPr>
        <p:spPr/>
        <p:txBody>
          <a:bodyPr/>
          <a:lstStyle/>
          <a:p>
            <a:fld id="{7102743F-2F66-4FC2-B0DD-4E9ECFD3E125}" type="slidenum">
              <a:rPr lang="en-US" smtClean="0"/>
              <a:pPr/>
              <a:t>32</a:t>
            </a:fld>
            <a:endParaRPr lang="en-US" dirty="0"/>
          </a:p>
        </p:txBody>
      </p:sp>
      <p:sp>
        <p:nvSpPr>
          <p:cNvPr id="3" name="Footer Placeholder 2"/>
          <p:cNvSpPr>
            <a:spLocks noGrp="1"/>
          </p:cNvSpPr>
          <p:nvPr>
            <p:ph type="ftr" sz="quarter" idx="12"/>
          </p:nvPr>
        </p:nvSpPr>
        <p:spPr/>
        <p:txBody>
          <a:bodyPr/>
          <a:lstStyle/>
          <a:p>
            <a:r>
              <a:rPr lang="en-US"/>
              <a:t>Feasibility Studies for MCT &amp; CDY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7102743F-2F66-4FC2-B0DD-4E9ECFD3E125}" type="slidenum">
              <a:rPr lang="en-US" smtClean="0"/>
              <a:pPr/>
              <a:t>4</a:t>
            </a:fld>
            <a:endParaRPr lang="en-US" dirty="0"/>
          </a:p>
        </p:txBody>
      </p:sp>
      <p:sp>
        <p:nvSpPr>
          <p:cNvPr id="5" name="Footer Placeholder 4"/>
          <p:cNvSpPr>
            <a:spLocks noGrp="1"/>
          </p:cNvSpPr>
          <p:nvPr>
            <p:ph type="ftr" sz="quarter" idx="12"/>
          </p:nvPr>
        </p:nvSpPr>
        <p:spPr/>
        <p:txBody>
          <a:bodyPr/>
          <a:lstStyle/>
          <a:p>
            <a:r>
              <a:rPr lang="en-US"/>
              <a:t>Feasibility Studies for MCT &amp; CDY</a:t>
            </a:r>
            <a:endParaRPr lang="en-US" dirty="0"/>
          </a:p>
        </p:txBody>
      </p:sp>
      <p:pic>
        <p:nvPicPr>
          <p:cNvPr id="6" name="Picture 5" descr="untitled"/>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11109" y="1291288"/>
            <a:ext cx="6455182" cy="4846320"/>
          </a:xfrm>
          <a:prstGeom prst="rect">
            <a:avLst/>
          </a:prstGeom>
          <a:noFill/>
          <a:ln>
            <a:noFill/>
          </a:ln>
        </p:spPr>
      </p:pic>
      <p:sp>
        <p:nvSpPr>
          <p:cNvPr id="8" name="Oval 7"/>
          <p:cNvSpPr/>
          <p:nvPr/>
        </p:nvSpPr>
        <p:spPr>
          <a:xfrm rot="20701387">
            <a:off x="3844712" y="3861337"/>
            <a:ext cx="470048" cy="920138"/>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743200" y="4114800"/>
            <a:ext cx="1671465" cy="461665"/>
          </a:xfrm>
          <a:prstGeom prst="rect">
            <a:avLst/>
          </a:prstGeom>
          <a:noFill/>
        </p:spPr>
        <p:txBody>
          <a:bodyPr wrap="square" rtlCol="0">
            <a:spAutoFit/>
          </a:bodyPr>
          <a:lstStyle/>
          <a:p>
            <a:r>
              <a:rPr lang="en-US" sz="2400" dirty="0">
                <a:solidFill>
                  <a:schemeClr val="accent4">
                    <a:lumMod val="40000"/>
                    <a:lumOff val="60000"/>
                  </a:schemeClr>
                </a:solidFill>
              </a:rPr>
              <a:t>RVJ site</a:t>
            </a:r>
          </a:p>
        </p:txBody>
      </p:sp>
      <p:sp>
        <p:nvSpPr>
          <p:cNvPr id="10" name="Rectangle: Rounded Corners 9">
            <a:extLst>
              <a:ext uri="{FF2B5EF4-FFF2-40B4-BE49-F238E27FC236}">
                <a16:creationId xmlns="" xmlns:a16="http://schemas.microsoft.com/office/drawing/2014/main" id="{CE9C2EFA-CD0F-4442-810C-86CEF7230AA0}"/>
              </a:ext>
            </a:extLst>
          </p:cNvPr>
          <p:cNvSpPr/>
          <p:nvPr/>
        </p:nvSpPr>
        <p:spPr>
          <a:xfrm>
            <a:off x="2933700" y="315530"/>
            <a:ext cx="381000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mj-lt"/>
              </a:rPr>
              <a:t>Roosevelt Jetty Site</a:t>
            </a:r>
            <a:endParaRPr lang="en-US" sz="2400" b="1" dirty="0">
              <a:solidFill>
                <a:srgbClr val="00B0F0"/>
              </a:solidFill>
              <a:latin typeface="+mj-lt"/>
              <a:ea typeface="Cambria" panose="02040503050406030204" pitchFamily="18" charset="0"/>
            </a:endParaRPr>
          </a:p>
        </p:txBody>
      </p:sp>
      <p:pic>
        <p:nvPicPr>
          <p:cNvPr id="11" name="Picture 2">
            <a:extLst>
              <a:ext uri="{FF2B5EF4-FFF2-40B4-BE49-F238E27FC236}">
                <a16:creationId xmlns="" xmlns:a16="http://schemas.microsoft.com/office/drawing/2014/main" id="{C4603BF4-ED17-4E17-8F83-303A4EA813E2}"/>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387777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p:cNvPicPr>
            <a:picLocks noChangeAspect="1" noChangeArrowheads="1"/>
          </p:cNvPicPr>
          <p:nvPr/>
        </p:nvPicPr>
        <p:blipFill>
          <a:blip r:embed="rId2" cstate="print"/>
          <a:srcRect/>
          <a:stretch>
            <a:fillRect/>
          </a:stretch>
        </p:blipFill>
        <p:spPr bwMode="auto">
          <a:xfrm>
            <a:off x="531533" y="1764268"/>
            <a:ext cx="8002867" cy="3741738"/>
          </a:xfrm>
          <a:prstGeom prst="rect">
            <a:avLst/>
          </a:prstGeom>
          <a:noFill/>
          <a:ln w="9525">
            <a:noFill/>
            <a:miter lim="800000"/>
            <a:headEnd/>
            <a:tailEnd/>
          </a:ln>
          <a:effectLst/>
        </p:spPr>
      </p:pic>
      <p:sp>
        <p:nvSpPr>
          <p:cNvPr id="2" name="TextBox 1"/>
          <p:cNvSpPr txBox="1"/>
          <p:nvPr/>
        </p:nvSpPr>
        <p:spPr>
          <a:xfrm>
            <a:off x="990600" y="5802868"/>
            <a:ext cx="1281120" cy="369332"/>
          </a:xfrm>
          <a:prstGeom prst="rect">
            <a:avLst/>
          </a:prstGeom>
          <a:noFill/>
        </p:spPr>
        <p:txBody>
          <a:bodyPr wrap="none" rtlCol="0">
            <a:spAutoFit/>
          </a:bodyPr>
          <a:lstStyle/>
          <a:p>
            <a:r>
              <a:rPr lang="en-US" b="1" dirty="0">
                <a:solidFill>
                  <a:srgbClr val="C00000"/>
                </a:solidFill>
                <a:latin typeface="Calibri" pitchFamily="34" charset="0"/>
              </a:rPr>
              <a:t>7 </a:t>
            </a:r>
            <a:r>
              <a:rPr lang="en-US" b="1" dirty="0" err="1">
                <a:solidFill>
                  <a:srgbClr val="C00000"/>
                </a:solidFill>
                <a:latin typeface="Calibri" pitchFamily="34" charset="0"/>
              </a:rPr>
              <a:t>Godowns</a:t>
            </a:r>
            <a:endParaRPr lang="en-CA" b="1" dirty="0">
              <a:solidFill>
                <a:srgbClr val="C00000"/>
              </a:solidFill>
              <a:latin typeface="Calibri" pitchFamily="34" charset="0"/>
            </a:endParaRPr>
          </a:p>
        </p:txBody>
      </p:sp>
      <p:sp>
        <p:nvSpPr>
          <p:cNvPr id="11" name="TextBox 10"/>
          <p:cNvSpPr txBox="1"/>
          <p:nvPr/>
        </p:nvSpPr>
        <p:spPr>
          <a:xfrm>
            <a:off x="3581400" y="5802868"/>
            <a:ext cx="1628074" cy="369332"/>
          </a:xfrm>
          <a:prstGeom prst="rect">
            <a:avLst/>
          </a:prstGeom>
          <a:noFill/>
        </p:spPr>
        <p:txBody>
          <a:bodyPr wrap="none" rtlCol="0">
            <a:spAutoFit/>
          </a:bodyPr>
          <a:lstStyle/>
          <a:p>
            <a:r>
              <a:rPr lang="en-US" b="1" dirty="0">
                <a:solidFill>
                  <a:srgbClr val="C00000"/>
                </a:solidFill>
                <a:latin typeface="Calibri" pitchFamily="34" charset="0"/>
              </a:rPr>
              <a:t>2 Transit Sheds</a:t>
            </a:r>
            <a:endParaRPr lang="en-CA" b="1" dirty="0">
              <a:solidFill>
                <a:srgbClr val="C00000"/>
              </a:solidFill>
              <a:latin typeface="Calibri" pitchFamily="34" charset="0"/>
            </a:endParaRPr>
          </a:p>
        </p:txBody>
      </p:sp>
      <p:sp>
        <p:nvSpPr>
          <p:cNvPr id="12" name="TextBox 11"/>
          <p:cNvSpPr txBox="1"/>
          <p:nvPr/>
        </p:nvSpPr>
        <p:spPr>
          <a:xfrm>
            <a:off x="977880" y="926068"/>
            <a:ext cx="2451120" cy="369332"/>
          </a:xfrm>
          <a:prstGeom prst="rect">
            <a:avLst/>
          </a:prstGeom>
          <a:noFill/>
        </p:spPr>
        <p:txBody>
          <a:bodyPr wrap="none" rtlCol="0">
            <a:spAutoFit/>
          </a:bodyPr>
          <a:lstStyle/>
          <a:p>
            <a:r>
              <a:rPr lang="en-US" b="1" dirty="0">
                <a:solidFill>
                  <a:srgbClr val="C00000"/>
                </a:solidFill>
                <a:latin typeface="Calibri" pitchFamily="34" charset="0"/>
              </a:rPr>
              <a:t>6 Pontoons + Gangways</a:t>
            </a:r>
            <a:endParaRPr lang="en-CA" b="1" dirty="0">
              <a:solidFill>
                <a:srgbClr val="C00000"/>
              </a:solidFill>
              <a:latin typeface="Calibri" pitchFamily="34" charset="0"/>
            </a:endParaRPr>
          </a:p>
        </p:txBody>
      </p:sp>
      <p:cxnSp>
        <p:nvCxnSpPr>
          <p:cNvPr id="4" name="Straight Arrow Connector 3"/>
          <p:cNvCxnSpPr>
            <a:stCxn id="2" idx="0"/>
          </p:cNvCxnSpPr>
          <p:nvPr/>
        </p:nvCxnSpPr>
        <p:spPr>
          <a:xfrm flipV="1">
            <a:off x="1631160" y="4888468"/>
            <a:ext cx="111204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1" idx="0"/>
          </p:cNvCxnSpPr>
          <p:nvPr/>
        </p:nvCxnSpPr>
        <p:spPr>
          <a:xfrm flipH="1" flipV="1">
            <a:off x="3429000" y="3635137"/>
            <a:ext cx="966437" cy="216773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1" idx="0"/>
          </p:cNvCxnSpPr>
          <p:nvPr/>
        </p:nvCxnSpPr>
        <p:spPr>
          <a:xfrm flipV="1">
            <a:off x="4395437" y="2983468"/>
            <a:ext cx="1243363" cy="2819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2" idx="2"/>
          </p:cNvCxnSpPr>
          <p:nvPr/>
        </p:nvCxnSpPr>
        <p:spPr>
          <a:xfrm>
            <a:off x="2203440" y="1295400"/>
            <a:ext cx="234960" cy="2514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p:cNvCxnSpPr>
          <p:nvPr/>
        </p:nvCxnSpPr>
        <p:spPr>
          <a:xfrm>
            <a:off x="2203440" y="1295400"/>
            <a:ext cx="2813678" cy="1257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477000" y="5802868"/>
            <a:ext cx="1175963" cy="369332"/>
          </a:xfrm>
          <a:prstGeom prst="rect">
            <a:avLst/>
          </a:prstGeom>
          <a:noFill/>
        </p:spPr>
        <p:txBody>
          <a:bodyPr wrap="none" rtlCol="0">
            <a:spAutoFit/>
          </a:bodyPr>
          <a:lstStyle/>
          <a:p>
            <a:r>
              <a:rPr lang="en-US" b="1" dirty="0">
                <a:solidFill>
                  <a:srgbClr val="C00000"/>
                </a:solidFill>
                <a:latin typeface="Calibri" pitchFamily="34" charset="0"/>
              </a:rPr>
              <a:t>Open Yard</a:t>
            </a:r>
            <a:endParaRPr lang="en-CA" b="1" dirty="0">
              <a:solidFill>
                <a:srgbClr val="C00000"/>
              </a:solidFill>
              <a:latin typeface="Calibri" pitchFamily="34" charset="0"/>
            </a:endParaRPr>
          </a:p>
        </p:txBody>
      </p:sp>
      <p:cxnSp>
        <p:nvCxnSpPr>
          <p:cNvPr id="21" name="Straight Arrow Connector 20"/>
          <p:cNvCxnSpPr/>
          <p:nvPr/>
        </p:nvCxnSpPr>
        <p:spPr>
          <a:xfrm flipH="1" flipV="1">
            <a:off x="5791200" y="3124200"/>
            <a:ext cx="1239146" cy="26786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123387" y="6172200"/>
            <a:ext cx="1088760" cy="369332"/>
          </a:xfrm>
          <a:prstGeom prst="rect">
            <a:avLst/>
          </a:prstGeom>
          <a:noFill/>
        </p:spPr>
        <p:txBody>
          <a:bodyPr wrap="none" rtlCol="0">
            <a:spAutoFit/>
          </a:bodyPr>
          <a:lstStyle/>
          <a:p>
            <a:r>
              <a:rPr lang="en-US" b="1" dirty="0">
                <a:solidFill>
                  <a:srgbClr val="C00000"/>
                </a:solidFill>
                <a:latin typeface="Calibri" pitchFamily="34" charset="0"/>
              </a:rPr>
              <a:t>12361 m</a:t>
            </a:r>
            <a:r>
              <a:rPr lang="en-US" b="1" baseline="30000" dirty="0">
                <a:solidFill>
                  <a:srgbClr val="C00000"/>
                </a:solidFill>
                <a:latin typeface="Calibri" pitchFamily="34" charset="0"/>
              </a:rPr>
              <a:t>2</a:t>
            </a:r>
            <a:endParaRPr lang="en-CA" b="1" baseline="30000" dirty="0">
              <a:solidFill>
                <a:srgbClr val="C00000"/>
              </a:solidFill>
              <a:latin typeface="Calibri" pitchFamily="34" charset="0"/>
            </a:endParaRPr>
          </a:p>
        </p:txBody>
      </p:sp>
      <p:sp>
        <p:nvSpPr>
          <p:cNvPr id="24" name="TextBox 23"/>
          <p:cNvSpPr txBox="1"/>
          <p:nvPr/>
        </p:nvSpPr>
        <p:spPr>
          <a:xfrm>
            <a:off x="3890330" y="6172200"/>
            <a:ext cx="971741" cy="369332"/>
          </a:xfrm>
          <a:prstGeom prst="rect">
            <a:avLst/>
          </a:prstGeom>
          <a:noFill/>
        </p:spPr>
        <p:txBody>
          <a:bodyPr wrap="none" rtlCol="0">
            <a:spAutoFit/>
          </a:bodyPr>
          <a:lstStyle/>
          <a:p>
            <a:r>
              <a:rPr lang="en-US" b="1" dirty="0">
                <a:solidFill>
                  <a:srgbClr val="C00000"/>
                </a:solidFill>
                <a:latin typeface="Calibri" pitchFamily="34" charset="0"/>
              </a:rPr>
              <a:t>1325 m</a:t>
            </a:r>
            <a:r>
              <a:rPr lang="en-US" b="1" baseline="30000" dirty="0">
                <a:solidFill>
                  <a:srgbClr val="C00000"/>
                </a:solidFill>
                <a:latin typeface="Calibri" pitchFamily="34" charset="0"/>
              </a:rPr>
              <a:t>2</a:t>
            </a:r>
            <a:endParaRPr lang="en-CA" b="1" baseline="30000" dirty="0">
              <a:solidFill>
                <a:srgbClr val="C00000"/>
              </a:solidFill>
              <a:latin typeface="Calibri" pitchFamily="34" charset="0"/>
            </a:endParaRPr>
          </a:p>
        </p:txBody>
      </p:sp>
      <p:sp>
        <p:nvSpPr>
          <p:cNvPr id="25" name="TextBox 24"/>
          <p:cNvSpPr txBox="1"/>
          <p:nvPr/>
        </p:nvSpPr>
        <p:spPr>
          <a:xfrm>
            <a:off x="6553200" y="6172200"/>
            <a:ext cx="1088760" cy="369332"/>
          </a:xfrm>
          <a:prstGeom prst="rect">
            <a:avLst/>
          </a:prstGeom>
          <a:noFill/>
        </p:spPr>
        <p:txBody>
          <a:bodyPr wrap="none" rtlCol="0">
            <a:spAutoFit/>
          </a:bodyPr>
          <a:lstStyle/>
          <a:p>
            <a:r>
              <a:rPr lang="en-US" b="1" dirty="0">
                <a:solidFill>
                  <a:srgbClr val="C00000"/>
                </a:solidFill>
                <a:latin typeface="Calibri" pitchFamily="34" charset="0"/>
              </a:rPr>
              <a:t>25000 m</a:t>
            </a:r>
            <a:r>
              <a:rPr lang="en-US" b="1" baseline="30000" dirty="0">
                <a:solidFill>
                  <a:srgbClr val="C00000"/>
                </a:solidFill>
                <a:latin typeface="Calibri" pitchFamily="34" charset="0"/>
              </a:rPr>
              <a:t>2</a:t>
            </a:r>
            <a:endParaRPr lang="en-CA" b="1" baseline="30000" dirty="0">
              <a:solidFill>
                <a:srgbClr val="C00000"/>
              </a:solidFill>
              <a:latin typeface="Calibri" pitchFamily="34" charset="0"/>
            </a:endParaRPr>
          </a:p>
        </p:txBody>
      </p:sp>
      <p:sp>
        <p:nvSpPr>
          <p:cNvPr id="18" name="Rectangle: Rounded Corners 17">
            <a:extLst>
              <a:ext uri="{FF2B5EF4-FFF2-40B4-BE49-F238E27FC236}">
                <a16:creationId xmlns="" xmlns:a16="http://schemas.microsoft.com/office/drawing/2014/main" id="{5EFA5146-2319-408D-B2A0-3F2999FC8AF3}"/>
              </a:ext>
            </a:extLst>
          </p:cNvPr>
          <p:cNvSpPr/>
          <p:nvPr/>
        </p:nvSpPr>
        <p:spPr>
          <a:xfrm>
            <a:off x="2156971" y="212963"/>
            <a:ext cx="541020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Existing Roosevelt Jetty Area</a:t>
            </a:r>
          </a:p>
        </p:txBody>
      </p:sp>
      <p:pic>
        <p:nvPicPr>
          <p:cNvPr id="22" name="Picture 2">
            <a:extLst>
              <a:ext uri="{FF2B5EF4-FFF2-40B4-BE49-F238E27FC236}">
                <a16:creationId xmlns="" xmlns:a16="http://schemas.microsoft.com/office/drawing/2014/main" id="{17539C1B-F471-4CE5-B479-211ED321EE5C}"/>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29770810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19"/>
          <p:cNvSpPr>
            <a:spLocks noGrp="1"/>
          </p:cNvSpPr>
          <p:nvPr>
            <p:ph type="sldNum" sz="quarter" idx="12"/>
          </p:nvPr>
        </p:nvSpPr>
        <p:spPr bwMode="auto">
          <a:xfrm>
            <a:off x="6552974" y="6492409"/>
            <a:ext cx="2134054" cy="365591"/>
          </a:xfrm>
          <a:noFill/>
          <a:ln>
            <a:miter lim="800000"/>
            <a:headEnd/>
            <a:tailEnd/>
          </a:ln>
        </p:spPr>
        <p:txBody>
          <a:bodyPr/>
          <a:lstStyle/>
          <a:p>
            <a:pPr algn="ctr" defTabSz="909900"/>
            <a:fld id="{C98C7972-EEB5-4D5F-81E6-E8821BA98964}" type="slidenum">
              <a:rPr lang="en-US" altLang="en-US" smtClean="0"/>
              <a:pPr algn="ctr" defTabSz="909900"/>
              <a:t>6</a:t>
            </a:fld>
            <a:endParaRPr lang="en-US" altLang="en-US" dirty="0" smtClean="0"/>
          </a:p>
        </p:txBody>
      </p:sp>
      <p:pic>
        <p:nvPicPr>
          <p:cNvPr id="52227" name="Picture 11"/>
          <p:cNvPicPr>
            <a:picLocks noChangeAspect="1" noChangeArrowheads="1"/>
          </p:cNvPicPr>
          <p:nvPr/>
        </p:nvPicPr>
        <p:blipFill>
          <a:blip r:embed="rId2"/>
          <a:srcRect l="12302" t="22867" r="42372" b="11018"/>
          <a:stretch>
            <a:fillRect/>
          </a:stretch>
        </p:blipFill>
        <p:spPr bwMode="auto">
          <a:xfrm>
            <a:off x="762000" y="762000"/>
            <a:ext cx="7695974" cy="5827059"/>
          </a:xfrm>
          <a:prstGeom prst="rect">
            <a:avLst/>
          </a:prstGeom>
          <a:noFill/>
          <a:ln w="9525">
            <a:noFill/>
            <a:miter lim="800000"/>
            <a:headEnd/>
            <a:tailEnd/>
          </a:ln>
        </p:spPr>
      </p:pic>
      <p:sp>
        <p:nvSpPr>
          <p:cNvPr id="11" name="Freeform 10"/>
          <p:cNvSpPr/>
          <p:nvPr/>
        </p:nvSpPr>
        <p:spPr>
          <a:xfrm>
            <a:off x="6734402" y="5657570"/>
            <a:ext cx="127000" cy="267540"/>
          </a:xfrm>
          <a:custGeom>
            <a:avLst/>
            <a:gdLst>
              <a:gd name="connsiteX0" fmla="*/ 0 w 126837"/>
              <a:gd name="connsiteY0" fmla="*/ 0 h 266700"/>
              <a:gd name="connsiteX1" fmla="*/ 28575 w 126837"/>
              <a:gd name="connsiteY1" fmla="*/ 57150 h 266700"/>
              <a:gd name="connsiteX2" fmla="*/ 19050 w 126837"/>
              <a:gd name="connsiteY2" fmla="*/ 85725 h 266700"/>
              <a:gd name="connsiteX3" fmla="*/ 66675 w 126837"/>
              <a:gd name="connsiteY3" fmla="*/ 238125 h 266700"/>
              <a:gd name="connsiteX4" fmla="*/ 123825 w 126837"/>
              <a:gd name="connsiteY4" fmla="*/ 26670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7" h="266700">
                <a:moveTo>
                  <a:pt x="0" y="0"/>
                </a:moveTo>
                <a:cubicBezTo>
                  <a:pt x="9632" y="14447"/>
                  <a:pt x="28575" y="37432"/>
                  <a:pt x="28575" y="57150"/>
                </a:cubicBezTo>
                <a:cubicBezTo>
                  <a:pt x="28575" y="67190"/>
                  <a:pt x="22225" y="76200"/>
                  <a:pt x="19050" y="85725"/>
                </a:cubicBezTo>
                <a:cubicBezTo>
                  <a:pt x="21468" y="109901"/>
                  <a:pt x="17610" y="221770"/>
                  <a:pt x="66675" y="238125"/>
                </a:cubicBezTo>
                <a:cubicBezTo>
                  <a:pt x="126837" y="258179"/>
                  <a:pt x="123825" y="237095"/>
                  <a:pt x="123825" y="266700"/>
                </a:cubicBezTo>
              </a:path>
            </a:pathLst>
          </a:custGeom>
          <a:ln w="76200">
            <a:solidFill>
              <a:srgbClr val="C00000"/>
            </a:solidFill>
          </a:ln>
        </p:spPr>
        <p:style>
          <a:lnRef idx="1">
            <a:schemeClr val="accent1"/>
          </a:lnRef>
          <a:fillRef idx="0">
            <a:schemeClr val="accent1"/>
          </a:fillRef>
          <a:effectRef idx="0">
            <a:schemeClr val="accent1"/>
          </a:effectRef>
          <a:fontRef idx="minor">
            <a:schemeClr val="tx1"/>
          </a:fontRef>
        </p:style>
        <p:txBody>
          <a:bodyPr lIns="87270" tIns="43635" rIns="87270" bIns="43635" anchor="ctr"/>
          <a:lstStyle/>
          <a:p>
            <a:pPr algn="ctr">
              <a:defRPr/>
            </a:pPr>
            <a:endParaRPr lang="en-US"/>
          </a:p>
        </p:txBody>
      </p:sp>
      <p:grpSp>
        <p:nvGrpSpPr>
          <p:cNvPr id="2" name="Group 16"/>
          <p:cNvGrpSpPr>
            <a:grpSpLocks/>
          </p:cNvGrpSpPr>
          <p:nvPr/>
        </p:nvGrpSpPr>
        <p:grpSpPr bwMode="auto">
          <a:xfrm>
            <a:off x="-76200" y="2133320"/>
            <a:ext cx="3734254" cy="3014382"/>
            <a:chOff x="-65445" y="2446546"/>
            <a:chExt cx="3734759" cy="3014295"/>
          </a:xfrm>
        </p:grpSpPr>
        <p:sp>
          <p:nvSpPr>
            <p:cNvPr id="8" name="Freeform 7"/>
            <p:cNvSpPr/>
            <p:nvPr/>
          </p:nvSpPr>
          <p:spPr>
            <a:xfrm>
              <a:off x="1733437" y="3513875"/>
              <a:ext cx="1162434" cy="1946966"/>
            </a:xfrm>
            <a:custGeom>
              <a:avLst/>
              <a:gdLst>
                <a:gd name="connsiteX0" fmla="*/ 0 w 962025"/>
                <a:gd name="connsiteY0" fmla="*/ 1695450 h 1708272"/>
                <a:gd name="connsiteX1" fmla="*/ 28575 w 962025"/>
                <a:gd name="connsiteY1" fmla="*/ 1609725 h 1708272"/>
                <a:gd name="connsiteX2" fmla="*/ 104775 w 962025"/>
                <a:gd name="connsiteY2" fmla="*/ 1533525 h 1708272"/>
                <a:gd name="connsiteX3" fmla="*/ 133350 w 962025"/>
                <a:gd name="connsiteY3" fmla="*/ 1514475 h 1708272"/>
                <a:gd name="connsiteX4" fmla="*/ 161925 w 962025"/>
                <a:gd name="connsiteY4" fmla="*/ 1428750 h 1708272"/>
                <a:gd name="connsiteX5" fmla="*/ 171450 w 962025"/>
                <a:gd name="connsiteY5" fmla="*/ 1400175 h 1708272"/>
                <a:gd name="connsiteX6" fmla="*/ 180975 w 962025"/>
                <a:gd name="connsiteY6" fmla="*/ 1257300 h 1708272"/>
                <a:gd name="connsiteX7" fmla="*/ 190500 w 962025"/>
                <a:gd name="connsiteY7" fmla="*/ 1171575 h 1708272"/>
                <a:gd name="connsiteX8" fmla="*/ 238125 w 962025"/>
                <a:gd name="connsiteY8" fmla="*/ 1143000 h 1708272"/>
                <a:gd name="connsiteX9" fmla="*/ 304800 w 962025"/>
                <a:gd name="connsiteY9" fmla="*/ 1114425 h 1708272"/>
                <a:gd name="connsiteX10" fmla="*/ 342900 w 962025"/>
                <a:gd name="connsiteY10" fmla="*/ 1057275 h 1708272"/>
                <a:gd name="connsiteX11" fmla="*/ 361950 w 962025"/>
                <a:gd name="connsiteY11" fmla="*/ 1028700 h 1708272"/>
                <a:gd name="connsiteX12" fmla="*/ 381000 w 962025"/>
                <a:gd name="connsiteY12" fmla="*/ 933450 h 1708272"/>
                <a:gd name="connsiteX13" fmla="*/ 390525 w 962025"/>
                <a:gd name="connsiteY13" fmla="*/ 895350 h 1708272"/>
                <a:gd name="connsiteX14" fmla="*/ 409575 w 962025"/>
                <a:gd name="connsiteY14" fmla="*/ 866775 h 1708272"/>
                <a:gd name="connsiteX15" fmla="*/ 447675 w 962025"/>
                <a:gd name="connsiteY15" fmla="*/ 838200 h 1708272"/>
                <a:gd name="connsiteX16" fmla="*/ 466725 w 962025"/>
                <a:gd name="connsiteY16" fmla="*/ 800100 h 1708272"/>
                <a:gd name="connsiteX17" fmla="*/ 504825 w 962025"/>
                <a:gd name="connsiteY17" fmla="*/ 742950 h 1708272"/>
                <a:gd name="connsiteX18" fmla="*/ 523875 w 962025"/>
                <a:gd name="connsiteY18" fmla="*/ 685800 h 1708272"/>
                <a:gd name="connsiteX19" fmla="*/ 533400 w 962025"/>
                <a:gd name="connsiteY19" fmla="*/ 657225 h 1708272"/>
                <a:gd name="connsiteX20" fmla="*/ 552450 w 962025"/>
                <a:gd name="connsiteY20" fmla="*/ 542925 h 1708272"/>
                <a:gd name="connsiteX21" fmla="*/ 581025 w 962025"/>
                <a:gd name="connsiteY21" fmla="*/ 476250 h 1708272"/>
                <a:gd name="connsiteX22" fmla="*/ 638175 w 962025"/>
                <a:gd name="connsiteY22" fmla="*/ 428625 h 1708272"/>
                <a:gd name="connsiteX23" fmla="*/ 676275 w 962025"/>
                <a:gd name="connsiteY23" fmla="*/ 371475 h 1708272"/>
                <a:gd name="connsiteX24" fmla="*/ 695325 w 962025"/>
                <a:gd name="connsiteY24" fmla="*/ 342900 h 1708272"/>
                <a:gd name="connsiteX25" fmla="*/ 723900 w 962025"/>
                <a:gd name="connsiteY25" fmla="*/ 323850 h 1708272"/>
                <a:gd name="connsiteX26" fmla="*/ 762000 w 962025"/>
                <a:gd name="connsiteY26" fmla="*/ 266700 h 1708272"/>
                <a:gd name="connsiteX27" fmla="*/ 819150 w 962025"/>
                <a:gd name="connsiteY27" fmla="*/ 209550 h 1708272"/>
                <a:gd name="connsiteX28" fmla="*/ 847725 w 962025"/>
                <a:gd name="connsiteY28" fmla="*/ 133350 h 1708272"/>
                <a:gd name="connsiteX29" fmla="*/ 885825 w 962025"/>
                <a:gd name="connsiteY29" fmla="*/ 66675 h 1708272"/>
                <a:gd name="connsiteX30" fmla="*/ 923925 w 962025"/>
                <a:gd name="connsiteY30" fmla="*/ 47625 h 1708272"/>
                <a:gd name="connsiteX31" fmla="*/ 962025 w 962025"/>
                <a:gd name="connsiteY31" fmla="*/ 0 h 170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2025" h="1708272">
                  <a:moveTo>
                    <a:pt x="0" y="1695450"/>
                  </a:moveTo>
                  <a:cubicBezTo>
                    <a:pt x="82074" y="1674931"/>
                    <a:pt x="2296" y="1708272"/>
                    <a:pt x="28575" y="1609725"/>
                  </a:cubicBezTo>
                  <a:cubicBezTo>
                    <a:pt x="50980" y="1525705"/>
                    <a:pt x="61705" y="1555060"/>
                    <a:pt x="104775" y="1533525"/>
                  </a:cubicBezTo>
                  <a:cubicBezTo>
                    <a:pt x="115014" y="1528405"/>
                    <a:pt x="123825" y="1520825"/>
                    <a:pt x="133350" y="1514475"/>
                  </a:cubicBezTo>
                  <a:lnTo>
                    <a:pt x="161925" y="1428750"/>
                  </a:lnTo>
                  <a:lnTo>
                    <a:pt x="171450" y="1400175"/>
                  </a:lnTo>
                  <a:cubicBezTo>
                    <a:pt x="174625" y="1352550"/>
                    <a:pt x="177011" y="1304866"/>
                    <a:pt x="180975" y="1257300"/>
                  </a:cubicBezTo>
                  <a:cubicBezTo>
                    <a:pt x="183363" y="1228648"/>
                    <a:pt x="177642" y="1197291"/>
                    <a:pt x="190500" y="1171575"/>
                  </a:cubicBezTo>
                  <a:cubicBezTo>
                    <a:pt x="198779" y="1155016"/>
                    <a:pt x="221941" y="1151991"/>
                    <a:pt x="238125" y="1143000"/>
                  </a:cubicBezTo>
                  <a:cubicBezTo>
                    <a:pt x="273435" y="1123383"/>
                    <a:pt x="271077" y="1125666"/>
                    <a:pt x="304800" y="1114425"/>
                  </a:cubicBezTo>
                  <a:lnTo>
                    <a:pt x="342900" y="1057275"/>
                  </a:lnTo>
                  <a:lnTo>
                    <a:pt x="361950" y="1028700"/>
                  </a:lnTo>
                  <a:cubicBezTo>
                    <a:pt x="368300" y="996950"/>
                    <a:pt x="373147" y="964862"/>
                    <a:pt x="381000" y="933450"/>
                  </a:cubicBezTo>
                  <a:cubicBezTo>
                    <a:pt x="384175" y="920750"/>
                    <a:pt x="385368" y="907382"/>
                    <a:pt x="390525" y="895350"/>
                  </a:cubicBezTo>
                  <a:cubicBezTo>
                    <a:pt x="395034" y="884828"/>
                    <a:pt x="401480" y="874870"/>
                    <a:pt x="409575" y="866775"/>
                  </a:cubicBezTo>
                  <a:cubicBezTo>
                    <a:pt x="420800" y="855550"/>
                    <a:pt x="434975" y="847725"/>
                    <a:pt x="447675" y="838200"/>
                  </a:cubicBezTo>
                  <a:cubicBezTo>
                    <a:pt x="454025" y="825500"/>
                    <a:pt x="459420" y="812276"/>
                    <a:pt x="466725" y="800100"/>
                  </a:cubicBezTo>
                  <a:cubicBezTo>
                    <a:pt x="478505" y="780467"/>
                    <a:pt x="497585" y="764670"/>
                    <a:pt x="504825" y="742950"/>
                  </a:cubicBezTo>
                  <a:lnTo>
                    <a:pt x="523875" y="685800"/>
                  </a:lnTo>
                  <a:lnTo>
                    <a:pt x="533400" y="657225"/>
                  </a:lnTo>
                  <a:cubicBezTo>
                    <a:pt x="535557" y="642124"/>
                    <a:pt x="545486" y="563817"/>
                    <a:pt x="552450" y="542925"/>
                  </a:cubicBezTo>
                  <a:cubicBezTo>
                    <a:pt x="560096" y="519986"/>
                    <a:pt x="568584" y="496984"/>
                    <a:pt x="581025" y="476250"/>
                  </a:cubicBezTo>
                  <a:cubicBezTo>
                    <a:pt x="593248" y="455878"/>
                    <a:pt x="619167" y="441297"/>
                    <a:pt x="638175" y="428625"/>
                  </a:cubicBezTo>
                  <a:lnTo>
                    <a:pt x="676275" y="371475"/>
                  </a:lnTo>
                  <a:cubicBezTo>
                    <a:pt x="682625" y="361950"/>
                    <a:pt x="685800" y="349250"/>
                    <a:pt x="695325" y="342900"/>
                  </a:cubicBezTo>
                  <a:lnTo>
                    <a:pt x="723900" y="323850"/>
                  </a:lnTo>
                  <a:cubicBezTo>
                    <a:pt x="736600" y="304800"/>
                    <a:pt x="745811" y="282889"/>
                    <a:pt x="762000" y="266700"/>
                  </a:cubicBezTo>
                  <a:lnTo>
                    <a:pt x="819150" y="209550"/>
                  </a:lnTo>
                  <a:cubicBezTo>
                    <a:pt x="836711" y="139306"/>
                    <a:pt x="817840" y="203082"/>
                    <a:pt x="847725" y="133350"/>
                  </a:cubicBezTo>
                  <a:cubicBezTo>
                    <a:pt x="861780" y="100555"/>
                    <a:pt x="852001" y="95667"/>
                    <a:pt x="885825" y="66675"/>
                  </a:cubicBezTo>
                  <a:cubicBezTo>
                    <a:pt x="896606" y="57434"/>
                    <a:pt x="911225" y="53975"/>
                    <a:pt x="923925" y="47625"/>
                  </a:cubicBezTo>
                  <a:cubicBezTo>
                    <a:pt x="947956" y="11578"/>
                    <a:pt x="934880" y="27145"/>
                    <a:pt x="962025" y="0"/>
                  </a:cubicBezTo>
                </a:path>
              </a:pathLst>
            </a:custGeom>
            <a:ln w="762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8"/>
            <p:cNvSpPr/>
            <p:nvPr/>
          </p:nvSpPr>
          <p:spPr>
            <a:xfrm>
              <a:off x="2915150" y="2446546"/>
              <a:ext cx="754164" cy="1058925"/>
            </a:xfrm>
            <a:custGeom>
              <a:avLst/>
              <a:gdLst>
                <a:gd name="connsiteX0" fmla="*/ 0 w 754664"/>
                <a:gd name="connsiteY0" fmla="*/ 972929 h 1058295"/>
                <a:gd name="connsiteX1" fmla="*/ 28575 w 754664"/>
                <a:gd name="connsiteY1" fmla="*/ 963404 h 1058295"/>
                <a:gd name="connsiteX2" fmla="*/ 114300 w 754664"/>
                <a:gd name="connsiteY2" fmla="*/ 915779 h 1058295"/>
                <a:gd name="connsiteX3" fmla="*/ 152400 w 754664"/>
                <a:gd name="connsiteY3" fmla="*/ 934829 h 1058295"/>
                <a:gd name="connsiteX4" fmla="*/ 142875 w 754664"/>
                <a:gd name="connsiteY4" fmla="*/ 963404 h 1058295"/>
                <a:gd name="connsiteX5" fmla="*/ 180975 w 754664"/>
                <a:gd name="connsiteY5" fmla="*/ 1049129 h 1058295"/>
                <a:gd name="connsiteX6" fmla="*/ 323850 w 754664"/>
                <a:gd name="connsiteY6" fmla="*/ 1020554 h 1058295"/>
                <a:gd name="connsiteX7" fmla="*/ 333375 w 754664"/>
                <a:gd name="connsiteY7" fmla="*/ 991979 h 1058295"/>
                <a:gd name="connsiteX8" fmla="*/ 323850 w 754664"/>
                <a:gd name="connsiteY8" fmla="*/ 963404 h 1058295"/>
                <a:gd name="connsiteX9" fmla="*/ 295275 w 754664"/>
                <a:gd name="connsiteY9" fmla="*/ 906254 h 1058295"/>
                <a:gd name="connsiteX10" fmla="*/ 304800 w 754664"/>
                <a:gd name="connsiteY10" fmla="*/ 839579 h 1058295"/>
                <a:gd name="connsiteX11" fmla="*/ 352425 w 754664"/>
                <a:gd name="connsiteY11" fmla="*/ 830054 h 1058295"/>
                <a:gd name="connsiteX12" fmla="*/ 381000 w 754664"/>
                <a:gd name="connsiteY12" fmla="*/ 811004 h 1058295"/>
                <a:gd name="connsiteX13" fmla="*/ 400050 w 754664"/>
                <a:gd name="connsiteY13" fmla="*/ 782429 h 1058295"/>
                <a:gd name="connsiteX14" fmla="*/ 428625 w 754664"/>
                <a:gd name="connsiteY14" fmla="*/ 763379 h 1058295"/>
                <a:gd name="connsiteX15" fmla="*/ 438150 w 754664"/>
                <a:gd name="connsiteY15" fmla="*/ 715754 h 1058295"/>
                <a:gd name="connsiteX16" fmla="*/ 447675 w 754664"/>
                <a:gd name="connsiteY16" fmla="*/ 649079 h 1058295"/>
                <a:gd name="connsiteX17" fmla="*/ 466725 w 754664"/>
                <a:gd name="connsiteY17" fmla="*/ 591929 h 1058295"/>
                <a:gd name="connsiteX18" fmla="*/ 476250 w 754664"/>
                <a:gd name="connsiteY18" fmla="*/ 563354 h 1058295"/>
                <a:gd name="connsiteX19" fmla="*/ 485775 w 754664"/>
                <a:gd name="connsiteY19" fmla="*/ 534779 h 1058295"/>
                <a:gd name="connsiteX20" fmla="*/ 523875 w 754664"/>
                <a:gd name="connsiteY20" fmla="*/ 477629 h 1058295"/>
                <a:gd name="connsiteX21" fmla="*/ 542925 w 754664"/>
                <a:gd name="connsiteY21" fmla="*/ 449054 h 1058295"/>
                <a:gd name="connsiteX22" fmla="*/ 571500 w 754664"/>
                <a:gd name="connsiteY22" fmla="*/ 420479 h 1058295"/>
                <a:gd name="connsiteX23" fmla="*/ 590550 w 754664"/>
                <a:gd name="connsiteY23" fmla="*/ 363329 h 1058295"/>
                <a:gd name="connsiteX24" fmla="*/ 628650 w 754664"/>
                <a:gd name="connsiteY24" fmla="*/ 325229 h 1058295"/>
                <a:gd name="connsiteX25" fmla="*/ 704850 w 754664"/>
                <a:gd name="connsiteY25" fmla="*/ 315704 h 1058295"/>
                <a:gd name="connsiteX26" fmla="*/ 723900 w 754664"/>
                <a:gd name="connsiteY26" fmla="*/ 287129 h 1058295"/>
                <a:gd name="connsiteX27" fmla="*/ 742950 w 754664"/>
                <a:gd name="connsiteY27" fmla="*/ 29954 h 1058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54664" h="1058295">
                  <a:moveTo>
                    <a:pt x="0" y="972929"/>
                  </a:moveTo>
                  <a:cubicBezTo>
                    <a:pt x="9525" y="969754"/>
                    <a:pt x="19798" y="968280"/>
                    <a:pt x="28575" y="963404"/>
                  </a:cubicBezTo>
                  <a:cubicBezTo>
                    <a:pt x="126831" y="908817"/>
                    <a:pt x="49642" y="937332"/>
                    <a:pt x="114300" y="915779"/>
                  </a:cubicBezTo>
                  <a:cubicBezTo>
                    <a:pt x="127000" y="922129"/>
                    <a:pt x="145095" y="922653"/>
                    <a:pt x="152400" y="934829"/>
                  </a:cubicBezTo>
                  <a:cubicBezTo>
                    <a:pt x="157566" y="943438"/>
                    <a:pt x="142875" y="953364"/>
                    <a:pt x="142875" y="963404"/>
                  </a:cubicBezTo>
                  <a:cubicBezTo>
                    <a:pt x="142875" y="1045977"/>
                    <a:pt x="132340" y="1032917"/>
                    <a:pt x="180975" y="1049129"/>
                  </a:cubicBezTo>
                  <a:cubicBezTo>
                    <a:pt x="205846" y="1047056"/>
                    <a:pt x="293657" y="1058295"/>
                    <a:pt x="323850" y="1020554"/>
                  </a:cubicBezTo>
                  <a:cubicBezTo>
                    <a:pt x="330122" y="1012714"/>
                    <a:pt x="330200" y="1001504"/>
                    <a:pt x="333375" y="991979"/>
                  </a:cubicBezTo>
                  <a:cubicBezTo>
                    <a:pt x="330200" y="982454"/>
                    <a:pt x="328340" y="972384"/>
                    <a:pt x="323850" y="963404"/>
                  </a:cubicBezTo>
                  <a:cubicBezTo>
                    <a:pt x="286921" y="889546"/>
                    <a:pt x="319216" y="978078"/>
                    <a:pt x="295275" y="906254"/>
                  </a:cubicBezTo>
                  <a:cubicBezTo>
                    <a:pt x="298450" y="884029"/>
                    <a:pt x="291330" y="857540"/>
                    <a:pt x="304800" y="839579"/>
                  </a:cubicBezTo>
                  <a:cubicBezTo>
                    <a:pt x="314514" y="826627"/>
                    <a:pt x="337266" y="835738"/>
                    <a:pt x="352425" y="830054"/>
                  </a:cubicBezTo>
                  <a:cubicBezTo>
                    <a:pt x="363144" y="826034"/>
                    <a:pt x="371475" y="817354"/>
                    <a:pt x="381000" y="811004"/>
                  </a:cubicBezTo>
                  <a:cubicBezTo>
                    <a:pt x="387350" y="801479"/>
                    <a:pt x="391955" y="790524"/>
                    <a:pt x="400050" y="782429"/>
                  </a:cubicBezTo>
                  <a:cubicBezTo>
                    <a:pt x="408145" y="774334"/>
                    <a:pt x="422945" y="773318"/>
                    <a:pt x="428625" y="763379"/>
                  </a:cubicBezTo>
                  <a:cubicBezTo>
                    <a:pt x="436657" y="749323"/>
                    <a:pt x="435488" y="731723"/>
                    <a:pt x="438150" y="715754"/>
                  </a:cubicBezTo>
                  <a:cubicBezTo>
                    <a:pt x="441841" y="693609"/>
                    <a:pt x="442627" y="670955"/>
                    <a:pt x="447675" y="649079"/>
                  </a:cubicBezTo>
                  <a:cubicBezTo>
                    <a:pt x="452190" y="629513"/>
                    <a:pt x="460375" y="610979"/>
                    <a:pt x="466725" y="591929"/>
                  </a:cubicBezTo>
                  <a:lnTo>
                    <a:pt x="476250" y="563354"/>
                  </a:lnTo>
                  <a:cubicBezTo>
                    <a:pt x="479425" y="553829"/>
                    <a:pt x="480206" y="543133"/>
                    <a:pt x="485775" y="534779"/>
                  </a:cubicBezTo>
                  <a:lnTo>
                    <a:pt x="523875" y="477629"/>
                  </a:lnTo>
                  <a:cubicBezTo>
                    <a:pt x="530225" y="468104"/>
                    <a:pt x="534830" y="457149"/>
                    <a:pt x="542925" y="449054"/>
                  </a:cubicBezTo>
                  <a:lnTo>
                    <a:pt x="571500" y="420479"/>
                  </a:lnTo>
                  <a:lnTo>
                    <a:pt x="590550" y="363329"/>
                  </a:lnTo>
                  <a:cubicBezTo>
                    <a:pt x="601202" y="331374"/>
                    <a:pt x="592598" y="331784"/>
                    <a:pt x="628650" y="325229"/>
                  </a:cubicBezTo>
                  <a:cubicBezTo>
                    <a:pt x="653835" y="320650"/>
                    <a:pt x="679450" y="318879"/>
                    <a:pt x="704850" y="315704"/>
                  </a:cubicBezTo>
                  <a:cubicBezTo>
                    <a:pt x="711200" y="306179"/>
                    <a:pt x="722680" y="298511"/>
                    <a:pt x="723900" y="287129"/>
                  </a:cubicBezTo>
                  <a:cubicBezTo>
                    <a:pt x="754664" y="0"/>
                    <a:pt x="696026" y="123801"/>
                    <a:pt x="742950" y="29954"/>
                  </a:cubicBezTo>
                </a:path>
              </a:pathLst>
            </a:custGeom>
            <a:ln w="85725">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nvGrpSpPr>
            <p:cNvPr id="3" name="Group 14"/>
            <p:cNvGrpSpPr>
              <a:grpSpLocks/>
            </p:cNvGrpSpPr>
            <p:nvPr/>
          </p:nvGrpSpPr>
          <p:grpSpPr bwMode="auto">
            <a:xfrm>
              <a:off x="-65445" y="4351771"/>
              <a:ext cx="1448223" cy="761978"/>
              <a:chOff x="-65445" y="4351771"/>
              <a:chExt cx="1448223" cy="761978"/>
            </a:xfrm>
          </p:grpSpPr>
          <p:sp>
            <p:nvSpPr>
              <p:cNvPr id="6" name="Oval 5"/>
              <p:cNvSpPr/>
              <p:nvPr/>
            </p:nvSpPr>
            <p:spPr>
              <a:xfrm>
                <a:off x="-65445" y="4351771"/>
                <a:ext cx="1448223" cy="761978"/>
              </a:xfrm>
              <a:prstGeom prst="ellipse">
                <a:avLst/>
              </a:prstGeom>
              <a:solidFill>
                <a:schemeClr val="accent5">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246" name="TextBox 12"/>
              <p:cNvSpPr txBox="1">
                <a:spLocks noChangeArrowheads="1"/>
              </p:cNvSpPr>
              <p:nvPr/>
            </p:nvSpPr>
            <p:spPr bwMode="auto">
              <a:xfrm>
                <a:off x="86976" y="4580364"/>
                <a:ext cx="990600" cy="369321"/>
              </a:xfrm>
              <a:prstGeom prst="rect">
                <a:avLst/>
              </a:prstGeom>
              <a:solidFill>
                <a:srgbClr val="002060"/>
              </a:solidFill>
              <a:ln w="9525">
                <a:noFill/>
                <a:miter lim="800000"/>
                <a:headEnd/>
                <a:tailEnd/>
              </a:ln>
            </p:spPr>
            <p:txBody>
              <a:bodyPr>
                <a:spAutoFit/>
              </a:bodyPr>
              <a:lstStyle/>
              <a:p>
                <a:r>
                  <a:rPr lang="en-US" altLang="en-US" b="1" dirty="0">
                    <a:solidFill>
                      <a:srgbClr val="FFC000"/>
                    </a:solidFill>
                  </a:rPr>
                  <a:t>170</a:t>
                </a:r>
                <a:r>
                  <a:rPr lang="en-US" altLang="en-US" dirty="0">
                    <a:solidFill>
                      <a:srgbClr val="FFC000"/>
                    </a:solidFill>
                  </a:rPr>
                  <a:t> </a:t>
                </a:r>
                <a:r>
                  <a:rPr lang="en-US" altLang="en-US" b="1" dirty="0">
                    <a:solidFill>
                      <a:srgbClr val="FFC000"/>
                    </a:solidFill>
                  </a:rPr>
                  <a:t>Km</a:t>
                </a:r>
              </a:p>
            </p:txBody>
          </p:sp>
        </p:grpSp>
      </p:grpSp>
      <p:grpSp>
        <p:nvGrpSpPr>
          <p:cNvPr id="4" name="Group 17"/>
          <p:cNvGrpSpPr>
            <a:grpSpLocks/>
          </p:cNvGrpSpPr>
          <p:nvPr/>
        </p:nvGrpSpPr>
        <p:grpSpPr bwMode="auto">
          <a:xfrm>
            <a:off x="3676197" y="2133321"/>
            <a:ext cx="4583339" cy="3246904"/>
            <a:chOff x="3676648" y="2476500"/>
            <a:chExt cx="4581940" cy="3246222"/>
          </a:xfrm>
        </p:grpSpPr>
        <p:sp>
          <p:nvSpPr>
            <p:cNvPr id="10" name="Freeform 9"/>
            <p:cNvSpPr/>
            <p:nvPr/>
          </p:nvSpPr>
          <p:spPr>
            <a:xfrm>
              <a:off x="3676648" y="2476500"/>
              <a:ext cx="3090146" cy="3246222"/>
            </a:xfrm>
            <a:custGeom>
              <a:avLst/>
              <a:gdLst>
                <a:gd name="connsiteX0" fmla="*/ 0 w 3090590"/>
                <a:gd name="connsiteY0" fmla="*/ 0 h 3246222"/>
                <a:gd name="connsiteX1" fmla="*/ 38100 w 3090590"/>
                <a:gd name="connsiteY1" fmla="*/ 66675 h 3246222"/>
                <a:gd name="connsiteX2" fmla="*/ 95250 w 3090590"/>
                <a:gd name="connsiteY2" fmla="*/ 104775 h 3246222"/>
                <a:gd name="connsiteX3" fmla="*/ 123825 w 3090590"/>
                <a:gd name="connsiteY3" fmla="*/ 123825 h 3246222"/>
                <a:gd name="connsiteX4" fmla="*/ 190500 w 3090590"/>
                <a:gd name="connsiteY4" fmla="*/ 180975 h 3246222"/>
                <a:gd name="connsiteX5" fmla="*/ 257175 w 3090590"/>
                <a:gd name="connsiteY5" fmla="*/ 209550 h 3246222"/>
                <a:gd name="connsiteX6" fmla="*/ 276225 w 3090590"/>
                <a:gd name="connsiteY6" fmla="*/ 238125 h 3246222"/>
                <a:gd name="connsiteX7" fmla="*/ 304800 w 3090590"/>
                <a:gd name="connsiteY7" fmla="*/ 257175 h 3246222"/>
                <a:gd name="connsiteX8" fmla="*/ 323850 w 3090590"/>
                <a:gd name="connsiteY8" fmla="*/ 323850 h 3246222"/>
                <a:gd name="connsiteX9" fmla="*/ 361950 w 3090590"/>
                <a:gd name="connsiteY9" fmla="*/ 390525 h 3246222"/>
                <a:gd name="connsiteX10" fmla="*/ 409575 w 3090590"/>
                <a:gd name="connsiteY10" fmla="*/ 438150 h 3246222"/>
                <a:gd name="connsiteX11" fmla="*/ 466725 w 3090590"/>
                <a:gd name="connsiteY11" fmla="*/ 476250 h 3246222"/>
                <a:gd name="connsiteX12" fmla="*/ 495300 w 3090590"/>
                <a:gd name="connsiteY12" fmla="*/ 495300 h 3246222"/>
                <a:gd name="connsiteX13" fmla="*/ 523875 w 3090590"/>
                <a:gd name="connsiteY13" fmla="*/ 504825 h 3246222"/>
                <a:gd name="connsiteX14" fmla="*/ 552450 w 3090590"/>
                <a:gd name="connsiteY14" fmla="*/ 533400 h 3246222"/>
                <a:gd name="connsiteX15" fmla="*/ 609600 w 3090590"/>
                <a:gd name="connsiteY15" fmla="*/ 552450 h 3246222"/>
                <a:gd name="connsiteX16" fmla="*/ 638175 w 3090590"/>
                <a:gd name="connsiteY16" fmla="*/ 561975 h 3246222"/>
                <a:gd name="connsiteX17" fmla="*/ 666750 w 3090590"/>
                <a:gd name="connsiteY17" fmla="*/ 571500 h 3246222"/>
                <a:gd name="connsiteX18" fmla="*/ 762000 w 3090590"/>
                <a:gd name="connsiteY18" fmla="*/ 581025 h 3246222"/>
                <a:gd name="connsiteX19" fmla="*/ 828675 w 3090590"/>
                <a:gd name="connsiteY19" fmla="*/ 600075 h 3246222"/>
                <a:gd name="connsiteX20" fmla="*/ 1076325 w 3090590"/>
                <a:gd name="connsiteY20" fmla="*/ 609600 h 3246222"/>
                <a:gd name="connsiteX21" fmla="*/ 1133475 w 3090590"/>
                <a:gd name="connsiteY21" fmla="*/ 647700 h 3246222"/>
                <a:gd name="connsiteX22" fmla="*/ 1381125 w 3090590"/>
                <a:gd name="connsiteY22" fmla="*/ 666750 h 3246222"/>
                <a:gd name="connsiteX23" fmla="*/ 1438275 w 3090590"/>
                <a:gd name="connsiteY23" fmla="*/ 685800 h 3246222"/>
                <a:gd name="connsiteX24" fmla="*/ 1533525 w 3090590"/>
                <a:gd name="connsiteY24" fmla="*/ 695325 h 3246222"/>
                <a:gd name="connsiteX25" fmla="*/ 1619250 w 3090590"/>
                <a:gd name="connsiteY25" fmla="*/ 714375 h 3246222"/>
                <a:gd name="connsiteX26" fmla="*/ 1647825 w 3090590"/>
                <a:gd name="connsiteY26" fmla="*/ 733425 h 3246222"/>
                <a:gd name="connsiteX27" fmla="*/ 1666875 w 3090590"/>
                <a:gd name="connsiteY27" fmla="*/ 800100 h 3246222"/>
                <a:gd name="connsiteX28" fmla="*/ 1695450 w 3090590"/>
                <a:gd name="connsiteY28" fmla="*/ 828675 h 3246222"/>
                <a:gd name="connsiteX29" fmla="*/ 1733550 w 3090590"/>
                <a:gd name="connsiteY29" fmla="*/ 857250 h 3246222"/>
                <a:gd name="connsiteX30" fmla="*/ 1828800 w 3090590"/>
                <a:gd name="connsiteY30" fmla="*/ 866775 h 3246222"/>
                <a:gd name="connsiteX31" fmla="*/ 1876425 w 3090590"/>
                <a:gd name="connsiteY31" fmla="*/ 952500 h 3246222"/>
                <a:gd name="connsiteX32" fmla="*/ 1895475 w 3090590"/>
                <a:gd name="connsiteY32" fmla="*/ 981075 h 3246222"/>
                <a:gd name="connsiteX33" fmla="*/ 1943100 w 3090590"/>
                <a:gd name="connsiteY33" fmla="*/ 1066800 h 3246222"/>
                <a:gd name="connsiteX34" fmla="*/ 1971675 w 3090590"/>
                <a:gd name="connsiteY34" fmla="*/ 1085850 h 3246222"/>
                <a:gd name="connsiteX35" fmla="*/ 1981200 w 3090590"/>
                <a:gd name="connsiteY35" fmla="*/ 1123950 h 3246222"/>
                <a:gd name="connsiteX36" fmla="*/ 1990725 w 3090590"/>
                <a:gd name="connsiteY36" fmla="*/ 1152525 h 3246222"/>
                <a:gd name="connsiteX37" fmla="*/ 2000250 w 3090590"/>
                <a:gd name="connsiteY37" fmla="*/ 1200150 h 3246222"/>
                <a:gd name="connsiteX38" fmla="*/ 2038350 w 3090590"/>
                <a:gd name="connsiteY38" fmla="*/ 1257300 h 3246222"/>
                <a:gd name="connsiteX39" fmla="*/ 2047875 w 3090590"/>
                <a:gd name="connsiteY39" fmla="*/ 1285875 h 3246222"/>
                <a:gd name="connsiteX40" fmla="*/ 2038350 w 3090590"/>
                <a:gd name="connsiteY40" fmla="*/ 1371600 h 3246222"/>
                <a:gd name="connsiteX41" fmla="*/ 2028825 w 3090590"/>
                <a:gd name="connsiteY41" fmla="*/ 1400175 h 3246222"/>
                <a:gd name="connsiteX42" fmla="*/ 2066925 w 3090590"/>
                <a:gd name="connsiteY42" fmla="*/ 1419225 h 3246222"/>
                <a:gd name="connsiteX43" fmla="*/ 2085975 w 3090590"/>
                <a:gd name="connsiteY43" fmla="*/ 1485900 h 3246222"/>
                <a:gd name="connsiteX44" fmla="*/ 2114550 w 3090590"/>
                <a:gd name="connsiteY44" fmla="*/ 1543050 h 3246222"/>
                <a:gd name="connsiteX45" fmla="*/ 2124075 w 3090590"/>
                <a:gd name="connsiteY45" fmla="*/ 1600200 h 3246222"/>
                <a:gd name="connsiteX46" fmla="*/ 2133600 w 3090590"/>
                <a:gd name="connsiteY46" fmla="*/ 1628775 h 3246222"/>
                <a:gd name="connsiteX47" fmla="*/ 2143125 w 3090590"/>
                <a:gd name="connsiteY47" fmla="*/ 1666875 h 3246222"/>
                <a:gd name="connsiteX48" fmla="*/ 2162175 w 3090590"/>
                <a:gd name="connsiteY48" fmla="*/ 1695450 h 3246222"/>
                <a:gd name="connsiteX49" fmla="*/ 2181225 w 3090590"/>
                <a:gd name="connsiteY49" fmla="*/ 1752600 h 3246222"/>
                <a:gd name="connsiteX50" fmla="*/ 2228850 w 3090590"/>
                <a:gd name="connsiteY50" fmla="*/ 1809750 h 3246222"/>
                <a:gd name="connsiteX51" fmla="*/ 2257425 w 3090590"/>
                <a:gd name="connsiteY51" fmla="*/ 1828800 h 3246222"/>
                <a:gd name="connsiteX52" fmla="*/ 2305050 w 3090590"/>
                <a:gd name="connsiteY52" fmla="*/ 1885950 h 3246222"/>
                <a:gd name="connsiteX53" fmla="*/ 2362200 w 3090590"/>
                <a:gd name="connsiteY53" fmla="*/ 1914525 h 3246222"/>
                <a:gd name="connsiteX54" fmla="*/ 2419350 w 3090590"/>
                <a:gd name="connsiteY54" fmla="*/ 1924050 h 3246222"/>
                <a:gd name="connsiteX55" fmla="*/ 2495550 w 3090590"/>
                <a:gd name="connsiteY55" fmla="*/ 1943100 h 3246222"/>
                <a:gd name="connsiteX56" fmla="*/ 2524125 w 3090590"/>
                <a:gd name="connsiteY56" fmla="*/ 2028825 h 3246222"/>
                <a:gd name="connsiteX57" fmla="*/ 2533650 w 3090590"/>
                <a:gd name="connsiteY57" fmla="*/ 2057400 h 3246222"/>
                <a:gd name="connsiteX58" fmla="*/ 2562225 w 3090590"/>
                <a:gd name="connsiteY58" fmla="*/ 2076450 h 3246222"/>
                <a:gd name="connsiteX59" fmla="*/ 2590800 w 3090590"/>
                <a:gd name="connsiteY59" fmla="*/ 2133600 h 3246222"/>
                <a:gd name="connsiteX60" fmla="*/ 2600325 w 3090590"/>
                <a:gd name="connsiteY60" fmla="*/ 2200275 h 3246222"/>
                <a:gd name="connsiteX61" fmla="*/ 2619375 w 3090590"/>
                <a:gd name="connsiteY61" fmla="*/ 2228850 h 3246222"/>
                <a:gd name="connsiteX62" fmla="*/ 2638425 w 3090590"/>
                <a:gd name="connsiteY62" fmla="*/ 2266950 h 3246222"/>
                <a:gd name="connsiteX63" fmla="*/ 2647950 w 3090590"/>
                <a:gd name="connsiteY63" fmla="*/ 2343150 h 3246222"/>
                <a:gd name="connsiteX64" fmla="*/ 2667000 w 3090590"/>
                <a:gd name="connsiteY64" fmla="*/ 2400300 h 3246222"/>
                <a:gd name="connsiteX65" fmla="*/ 2695575 w 3090590"/>
                <a:gd name="connsiteY65" fmla="*/ 2409825 h 3246222"/>
                <a:gd name="connsiteX66" fmla="*/ 2724150 w 3090590"/>
                <a:gd name="connsiteY66" fmla="*/ 2466975 h 3246222"/>
                <a:gd name="connsiteX67" fmla="*/ 2752725 w 3090590"/>
                <a:gd name="connsiteY67" fmla="*/ 2524125 h 3246222"/>
                <a:gd name="connsiteX68" fmla="*/ 2781300 w 3090590"/>
                <a:gd name="connsiteY68" fmla="*/ 2543175 h 3246222"/>
                <a:gd name="connsiteX69" fmla="*/ 2809875 w 3090590"/>
                <a:gd name="connsiteY69" fmla="*/ 2600325 h 3246222"/>
                <a:gd name="connsiteX70" fmla="*/ 2819400 w 3090590"/>
                <a:gd name="connsiteY70" fmla="*/ 2628900 h 3246222"/>
                <a:gd name="connsiteX71" fmla="*/ 2838450 w 3090590"/>
                <a:gd name="connsiteY71" fmla="*/ 2657475 h 3246222"/>
                <a:gd name="connsiteX72" fmla="*/ 2867025 w 3090590"/>
                <a:gd name="connsiteY72" fmla="*/ 2714625 h 3246222"/>
                <a:gd name="connsiteX73" fmla="*/ 2914650 w 3090590"/>
                <a:gd name="connsiteY73" fmla="*/ 2828925 h 3246222"/>
                <a:gd name="connsiteX74" fmla="*/ 2914650 w 3090590"/>
                <a:gd name="connsiteY74" fmla="*/ 2828925 h 3246222"/>
                <a:gd name="connsiteX75" fmla="*/ 2962275 w 3090590"/>
                <a:gd name="connsiteY75" fmla="*/ 2905125 h 3246222"/>
                <a:gd name="connsiteX76" fmla="*/ 2952750 w 3090590"/>
                <a:gd name="connsiteY76" fmla="*/ 2933700 h 3246222"/>
                <a:gd name="connsiteX77" fmla="*/ 2952750 w 3090590"/>
                <a:gd name="connsiteY77" fmla="*/ 2962275 h 3246222"/>
                <a:gd name="connsiteX78" fmla="*/ 2895600 w 3090590"/>
                <a:gd name="connsiteY78" fmla="*/ 2971800 h 3246222"/>
                <a:gd name="connsiteX79" fmla="*/ 2867025 w 3090590"/>
                <a:gd name="connsiteY79" fmla="*/ 2981325 h 3246222"/>
                <a:gd name="connsiteX80" fmla="*/ 2886075 w 3090590"/>
                <a:gd name="connsiteY80" fmla="*/ 3009900 h 3246222"/>
                <a:gd name="connsiteX81" fmla="*/ 2990850 w 3090590"/>
                <a:gd name="connsiteY81" fmla="*/ 3048000 h 3246222"/>
                <a:gd name="connsiteX82" fmla="*/ 3019425 w 3090590"/>
                <a:gd name="connsiteY82" fmla="*/ 3057525 h 3246222"/>
                <a:gd name="connsiteX83" fmla="*/ 3048000 w 3090590"/>
                <a:gd name="connsiteY83" fmla="*/ 3114675 h 3246222"/>
                <a:gd name="connsiteX84" fmla="*/ 3057525 w 3090590"/>
                <a:gd name="connsiteY84" fmla="*/ 3171825 h 3246222"/>
                <a:gd name="connsiteX85" fmla="*/ 3086100 w 3090590"/>
                <a:gd name="connsiteY85" fmla="*/ 3181350 h 324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090590" h="3246222">
                  <a:moveTo>
                    <a:pt x="0" y="0"/>
                  </a:moveTo>
                  <a:cubicBezTo>
                    <a:pt x="9938" y="29815"/>
                    <a:pt x="10785" y="42395"/>
                    <a:pt x="38100" y="66675"/>
                  </a:cubicBezTo>
                  <a:cubicBezTo>
                    <a:pt x="55212" y="81886"/>
                    <a:pt x="76200" y="92075"/>
                    <a:pt x="95250" y="104775"/>
                  </a:cubicBezTo>
                  <a:cubicBezTo>
                    <a:pt x="104775" y="111125"/>
                    <a:pt x="115730" y="115730"/>
                    <a:pt x="123825" y="123825"/>
                  </a:cubicBezTo>
                  <a:cubicBezTo>
                    <a:pt x="149801" y="149801"/>
                    <a:pt x="157916" y="160610"/>
                    <a:pt x="190500" y="180975"/>
                  </a:cubicBezTo>
                  <a:cubicBezTo>
                    <a:pt x="217403" y="197789"/>
                    <a:pt x="229397" y="200291"/>
                    <a:pt x="257175" y="209550"/>
                  </a:cubicBezTo>
                  <a:cubicBezTo>
                    <a:pt x="263525" y="219075"/>
                    <a:pt x="268130" y="230030"/>
                    <a:pt x="276225" y="238125"/>
                  </a:cubicBezTo>
                  <a:cubicBezTo>
                    <a:pt x="284320" y="246220"/>
                    <a:pt x="297649" y="248236"/>
                    <a:pt x="304800" y="257175"/>
                  </a:cubicBezTo>
                  <a:cubicBezTo>
                    <a:pt x="309875" y="263519"/>
                    <a:pt x="323089" y="321188"/>
                    <a:pt x="323850" y="323850"/>
                  </a:cubicBezTo>
                  <a:cubicBezTo>
                    <a:pt x="335039" y="363010"/>
                    <a:pt x="332658" y="351469"/>
                    <a:pt x="361950" y="390525"/>
                  </a:cubicBezTo>
                  <a:cubicBezTo>
                    <a:pt x="377352" y="436732"/>
                    <a:pt x="360533" y="408725"/>
                    <a:pt x="409575" y="438150"/>
                  </a:cubicBezTo>
                  <a:cubicBezTo>
                    <a:pt x="429208" y="449930"/>
                    <a:pt x="447675" y="463550"/>
                    <a:pt x="466725" y="476250"/>
                  </a:cubicBezTo>
                  <a:cubicBezTo>
                    <a:pt x="476250" y="482600"/>
                    <a:pt x="484440" y="491680"/>
                    <a:pt x="495300" y="495300"/>
                  </a:cubicBezTo>
                  <a:lnTo>
                    <a:pt x="523875" y="504825"/>
                  </a:lnTo>
                  <a:cubicBezTo>
                    <a:pt x="533400" y="514350"/>
                    <a:pt x="540675" y="526858"/>
                    <a:pt x="552450" y="533400"/>
                  </a:cubicBezTo>
                  <a:cubicBezTo>
                    <a:pt x="570003" y="543152"/>
                    <a:pt x="590550" y="546100"/>
                    <a:pt x="609600" y="552450"/>
                  </a:cubicBezTo>
                  <a:lnTo>
                    <a:pt x="638175" y="561975"/>
                  </a:lnTo>
                  <a:cubicBezTo>
                    <a:pt x="647700" y="565150"/>
                    <a:pt x="656760" y="570501"/>
                    <a:pt x="666750" y="571500"/>
                  </a:cubicBezTo>
                  <a:lnTo>
                    <a:pt x="762000" y="581025"/>
                  </a:lnTo>
                  <a:cubicBezTo>
                    <a:pt x="777768" y="586281"/>
                    <a:pt x="813725" y="599078"/>
                    <a:pt x="828675" y="600075"/>
                  </a:cubicBezTo>
                  <a:cubicBezTo>
                    <a:pt x="911103" y="605570"/>
                    <a:pt x="993775" y="606425"/>
                    <a:pt x="1076325" y="609600"/>
                  </a:cubicBezTo>
                  <a:cubicBezTo>
                    <a:pt x="1095375" y="622300"/>
                    <a:pt x="1110720" y="645172"/>
                    <a:pt x="1133475" y="647700"/>
                  </a:cubicBezTo>
                  <a:cubicBezTo>
                    <a:pt x="1272938" y="663196"/>
                    <a:pt x="1190499" y="655537"/>
                    <a:pt x="1381125" y="666750"/>
                  </a:cubicBezTo>
                  <a:cubicBezTo>
                    <a:pt x="1400175" y="673100"/>
                    <a:pt x="1418294" y="683802"/>
                    <a:pt x="1438275" y="685800"/>
                  </a:cubicBezTo>
                  <a:cubicBezTo>
                    <a:pt x="1470025" y="688975"/>
                    <a:pt x="1501863" y="691367"/>
                    <a:pt x="1533525" y="695325"/>
                  </a:cubicBezTo>
                  <a:cubicBezTo>
                    <a:pt x="1553036" y="697764"/>
                    <a:pt x="1597070" y="703285"/>
                    <a:pt x="1619250" y="714375"/>
                  </a:cubicBezTo>
                  <a:cubicBezTo>
                    <a:pt x="1629489" y="719495"/>
                    <a:pt x="1638300" y="727075"/>
                    <a:pt x="1647825" y="733425"/>
                  </a:cubicBezTo>
                  <a:cubicBezTo>
                    <a:pt x="1649095" y="738506"/>
                    <a:pt x="1661409" y="791901"/>
                    <a:pt x="1666875" y="800100"/>
                  </a:cubicBezTo>
                  <a:cubicBezTo>
                    <a:pt x="1674347" y="811308"/>
                    <a:pt x="1685223" y="819909"/>
                    <a:pt x="1695450" y="828675"/>
                  </a:cubicBezTo>
                  <a:cubicBezTo>
                    <a:pt x="1707503" y="839006"/>
                    <a:pt x="1718286" y="852889"/>
                    <a:pt x="1733550" y="857250"/>
                  </a:cubicBezTo>
                  <a:cubicBezTo>
                    <a:pt x="1764231" y="866016"/>
                    <a:pt x="1797050" y="863600"/>
                    <a:pt x="1828800" y="866775"/>
                  </a:cubicBezTo>
                  <a:cubicBezTo>
                    <a:pt x="1845565" y="917070"/>
                    <a:pt x="1832756" y="886996"/>
                    <a:pt x="1876425" y="952500"/>
                  </a:cubicBezTo>
                  <a:cubicBezTo>
                    <a:pt x="1882775" y="962025"/>
                    <a:pt x="1891855" y="970215"/>
                    <a:pt x="1895475" y="981075"/>
                  </a:cubicBezTo>
                  <a:cubicBezTo>
                    <a:pt x="1905401" y="1010852"/>
                    <a:pt x="1915027" y="1048085"/>
                    <a:pt x="1943100" y="1066800"/>
                  </a:cubicBezTo>
                  <a:lnTo>
                    <a:pt x="1971675" y="1085850"/>
                  </a:lnTo>
                  <a:cubicBezTo>
                    <a:pt x="1974850" y="1098550"/>
                    <a:pt x="1977604" y="1111363"/>
                    <a:pt x="1981200" y="1123950"/>
                  </a:cubicBezTo>
                  <a:cubicBezTo>
                    <a:pt x="1983958" y="1133604"/>
                    <a:pt x="1988290" y="1142785"/>
                    <a:pt x="1990725" y="1152525"/>
                  </a:cubicBezTo>
                  <a:cubicBezTo>
                    <a:pt x="1994652" y="1168231"/>
                    <a:pt x="1993551" y="1185412"/>
                    <a:pt x="2000250" y="1200150"/>
                  </a:cubicBezTo>
                  <a:cubicBezTo>
                    <a:pt x="2009724" y="1220993"/>
                    <a:pt x="2031110" y="1235580"/>
                    <a:pt x="2038350" y="1257300"/>
                  </a:cubicBezTo>
                  <a:lnTo>
                    <a:pt x="2047875" y="1285875"/>
                  </a:lnTo>
                  <a:cubicBezTo>
                    <a:pt x="2044700" y="1314450"/>
                    <a:pt x="2043077" y="1343240"/>
                    <a:pt x="2038350" y="1371600"/>
                  </a:cubicBezTo>
                  <a:cubicBezTo>
                    <a:pt x="2036699" y="1381504"/>
                    <a:pt x="2023659" y="1391566"/>
                    <a:pt x="2028825" y="1400175"/>
                  </a:cubicBezTo>
                  <a:cubicBezTo>
                    <a:pt x="2036130" y="1412351"/>
                    <a:pt x="2054225" y="1412875"/>
                    <a:pt x="2066925" y="1419225"/>
                  </a:cubicBezTo>
                  <a:cubicBezTo>
                    <a:pt x="2069977" y="1431432"/>
                    <a:pt x="2079143" y="1472235"/>
                    <a:pt x="2085975" y="1485900"/>
                  </a:cubicBezTo>
                  <a:cubicBezTo>
                    <a:pt x="2106526" y="1527001"/>
                    <a:pt x="2104973" y="1499956"/>
                    <a:pt x="2114550" y="1543050"/>
                  </a:cubicBezTo>
                  <a:cubicBezTo>
                    <a:pt x="2118740" y="1561903"/>
                    <a:pt x="2119885" y="1581347"/>
                    <a:pt x="2124075" y="1600200"/>
                  </a:cubicBezTo>
                  <a:cubicBezTo>
                    <a:pt x="2126253" y="1610001"/>
                    <a:pt x="2130842" y="1619121"/>
                    <a:pt x="2133600" y="1628775"/>
                  </a:cubicBezTo>
                  <a:cubicBezTo>
                    <a:pt x="2137196" y="1641362"/>
                    <a:pt x="2137968" y="1654843"/>
                    <a:pt x="2143125" y="1666875"/>
                  </a:cubicBezTo>
                  <a:cubicBezTo>
                    <a:pt x="2147634" y="1677397"/>
                    <a:pt x="2157526" y="1684989"/>
                    <a:pt x="2162175" y="1695450"/>
                  </a:cubicBezTo>
                  <a:cubicBezTo>
                    <a:pt x="2170330" y="1713800"/>
                    <a:pt x="2170086" y="1735892"/>
                    <a:pt x="2181225" y="1752600"/>
                  </a:cubicBezTo>
                  <a:cubicBezTo>
                    <a:pt x="2199956" y="1780697"/>
                    <a:pt x="2201348" y="1786831"/>
                    <a:pt x="2228850" y="1809750"/>
                  </a:cubicBezTo>
                  <a:cubicBezTo>
                    <a:pt x="2237644" y="1817079"/>
                    <a:pt x="2248631" y="1821471"/>
                    <a:pt x="2257425" y="1828800"/>
                  </a:cubicBezTo>
                  <a:cubicBezTo>
                    <a:pt x="2351050" y="1906821"/>
                    <a:pt x="2230125" y="1811025"/>
                    <a:pt x="2305050" y="1885950"/>
                  </a:cubicBezTo>
                  <a:cubicBezTo>
                    <a:pt x="2319729" y="1900629"/>
                    <a:pt x="2342279" y="1910098"/>
                    <a:pt x="2362200" y="1914525"/>
                  </a:cubicBezTo>
                  <a:cubicBezTo>
                    <a:pt x="2381053" y="1918715"/>
                    <a:pt x="2400466" y="1920003"/>
                    <a:pt x="2419350" y="1924050"/>
                  </a:cubicBezTo>
                  <a:cubicBezTo>
                    <a:pt x="2444951" y="1929536"/>
                    <a:pt x="2495550" y="1943100"/>
                    <a:pt x="2495550" y="1943100"/>
                  </a:cubicBezTo>
                  <a:cubicBezTo>
                    <a:pt x="2513233" y="2049200"/>
                    <a:pt x="2490642" y="1961859"/>
                    <a:pt x="2524125" y="2028825"/>
                  </a:cubicBezTo>
                  <a:cubicBezTo>
                    <a:pt x="2528615" y="2037805"/>
                    <a:pt x="2527378" y="2049560"/>
                    <a:pt x="2533650" y="2057400"/>
                  </a:cubicBezTo>
                  <a:cubicBezTo>
                    <a:pt x="2540801" y="2066339"/>
                    <a:pt x="2552700" y="2070100"/>
                    <a:pt x="2562225" y="2076450"/>
                  </a:cubicBezTo>
                  <a:cubicBezTo>
                    <a:pt x="2578280" y="2100532"/>
                    <a:pt x="2585166" y="2105432"/>
                    <a:pt x="2590800" y="2133600"/>
                  </a:cubicBezTo>
                  <a:cubicBezTo>
                    <a:pt x="2595203" y="2155615"/>
                    <a:pt x="2593874" y="2178771"/>
                    <a:pt x="2600325" y="2200275"/>
                  </a:cubicBezTo>
                  <a:cubicBezTo>
                    <a:pt x="2603614" y="2211240"/>
                    <a:pt x="2613695" y="2218911"/>
                    <a:pt x="2619375" y="2228850"/>
                  </a:cubicBezTo>
                  <a:cubicBezTo>
                    <a:pt x="2626420" y="2241178"/>
                    <a:pt x="2632075" y="2254250"/>
                    <a:pt x="2638425" y="2266950"/>
                  </a:cubicBezTo>
                  <a:cubicBezTo>
                    <a:pt x="2641600" y="2292350"/>
                    <a:pt x="2642587" y="2318121"/>
                    <a:pt x="2647950" y="2343150"/>
                  </a:cubicBezTo>
                  <a:cubicBezTo>
                    <a:pt x="2652157" y="2362785"/>
                    <a:pt x="2647950" y="2393950"/>
                    <a:pt x="2667000" y="2400300"/>
                  </a:cubicBezTo>
                  <a:lnTo>
                    <a:pt x="2695575" y="2409825"/>
                  </a:lnTo>
                  <a:cubicBezTo>
                    <a:pt x="2719516" y="2481649"/>
                    <a:pt x="2687221" y="2393117"/>
                    <a:pt x="2724150" y="2466975"/>
                  </a:cubicBezTo>
                  <a:cubicBezTo>
                    <a:pt x="2739644" y="2497963"/>
                    <a:pt x="2725428" y="2496828"/>
                    <a:pt x="2752725" y="2524125"/>
                  </a:cubicBezTo>
                  <a:cubicBezTo>
                    <a:pt x="2760820" y="2532220"/>
                    <a:pt x="2771775" y="2536825"/>
                    <a:pt x="2781300" y="2543175"/>
                  </a:cubicBezTo>
                  <a:cubicBezTo>
                    <a:pt x="2805241" y="2614999"/>
                    <a:pt x="2772946" y="2526467"/>
                    <a:pt x="2809875" y="2600325"/>
                  </a:cubicBezTo>
                  <a:cubicBezTo>
                    <a:pt x="2814365" y="2609305"/>
                    <a:pt x="2814910" y="2619920"/>
                    <a:pt x="2819400" y="2628900"/>
                  </a:cubicBezTo>
                  <a:cubicBezTo>
                    <a:pt x="2824520" y="2639139"/>
                    <a:pt x="2833330" y="2647236"/>
                    <a:pt x="2838450" y="2657475"/>
                  </a:cubicBezTo>
                  <a:cubicBezTo>
                    <a:pt x="2877885" y="2736345"/>
                    <a:pt x="2812430" y="2632733"/>
                    <a:pt x="2867025" y="2714625"/>
                  </a:cubicBezTo>
                  <a:cubicBezTo>
                    <a:pt x="2880314" y="2794359"/>
                    <a:pt x="2865837" y="2755706"/>
                    <a:pt x="2914650" y="2828925"/>
                  </a:cubicBezTo>
                  <a:lnTo>
                    <a:pt x="2914650" y="2828925"/>
                  </a:lnTo>
                  <a:cubicBezTo>
                    <a:pt x="2937320" y="2896935"/>
                    <a:pt x="2916992" y="2874936"/>
                    <a:pt x="2962275" y="2905125"/>
                  </a:cubicBezTo>
                  <a:cubicBezTo>
                    <a:pt x="2959100" y="2914650"/>
                    <a:pt x="2959850" y="2926600"/>
                    <a:pt x="2952750" y="2933700"/>
                  </a:cubicBezTo>
                  <a:cubicBezTo>
                    <a:pt x="2929089" y="2957361"/>
                    <a:pt x="2897836" y="2925666"/>
                    <a:pt x="2952750" y="2962275"/>
                  </a:cubicBezTo>
                  <a:cubicBezTo>
                    <a:pt x="2933700" y="2965450"/>
                    <a:pt x="2914453" y="2967610"/>
                    <a:pt x="2895600" y="2971800"/>
                  </a:cubicBezTo>
                  <a:cubicBezTo>
                    <a:pt x="2885799" y="2973978"/>
                    <a:pt x="2869460" y="2971585"/>
                    <a:pt x="2867025" y="2981325"/>
                  </a:cubicBezTo>
                  <a:cubicBezTo>
                    <a:pt x="2864249" y="2992431"/>
                    <a:pt x="2876760" y="3003246"/>
                    <a:pt x="2886075" y="3009900"/>
                  </a:cubicBezTo>
                  <a:cubicBezTo>
                    <a:pt x="2897672" y="3018184"/>
                    <a:pt x="2981689" y="3044946"/>
                    <a:pt x="2990850" y="3048000"/>
                  </a:cubicBezTo>
                  <a:lnTo>
                    <a:pt x="3019425" y="3057525"/>
                  </a:lnTo>
                  <a:cubicBezTo>
                    <a:pt x="3036550" y="3083213"/>
                    <a:pt x="3041427" y="3085099"/>
                    <a:pt x="3048000" y="3114675"/>
                  </a:cubicBezTo>
                  <a:cubicBezTo>
                    <a:pt x="3052190" y="3133528"/>
                    <a:pt x="3049681" y="3154177"/>
                    <a:pt x="3057525" y="3171825"/>
                  </a:cubicBezTo>
                  <a:cubicBezTo>
                    <a:pt x="3090590" y="3246222"/>
                    <a:pt x="3086100" y="3194387"/>
                    <a:pt x="3086100" y="3181350"/>
                  </a:cubicBezTo>
                </a:path>
              </a:pathLst>
            </a:custGeom>
            <a:ln w="762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nvGrpSpPr>
            <p:cNvPr id="5" name="Group 15"/>
            <p:cNvGrpSpPr>
              <a:grpSpLocks/>
            </p:cNvGrpSpPr>
            <p:nvPr/>
          </p:nvGrpSpPr>
          <p:grpSpPr bwMode="auto">
            <a:xfrm>
              <a:off x="6811004" y="4924470"/>
              <a:ext cx="1447584" cy="761840"/>
              <a:chOff x="6811004" y="4924470"/>
              <a:chExt cx="1447584" cy="761840"/>
            </a:xfrm>
          </p:grpSpPr>
          <p:sp>
            <p:nvSpPr>
              <p:cNvPr id="7" name="Oval 6"/>
              <p:cNvSpPr/>
              <p:nvPr/>
            </p:nvSpPr>
            <p:spPr>
              <a:xfrm>
                <a:off x="6811004" y="4924470"/>
                <a:ext cx="1447584" cy="761840"/>
              </a:xfrm>
              <a:prstGeom prst="ellipse">
                <a:avLst/>
              </a:prstGeom>
              <a:solidFill>
                <a:schemeClr val="accent5">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241" name="TextBox 13"/>
              <p:cNvSpPr txBox="1">
                <a:spLocks noChangeArrowheads="1"/>
              </p:cNvSpPr>
              <p:nvPr/>
            </p:nvSpPr>
            <p:spPr bwMode="auto">
              <a:xfrm>
                <a:off x="6963216" y="5143322"/>
                <a:ext cx="990599" cy="369254"/>
              </a:xfrm>
              <a:prstGeom prst="rect">
                <a:avLst/>
              </a:prstGeom>
              <a:solidFill>
                <a:srgbClr val="002060"/>
              </a:solidFill>
              <a:ln w="9525">
                <a:noFill/>
                <a:miter lim="800000"/>
                <a:headEnd/>
                <a:tailEnd/>
              </a:ln>
            </p:spPr>
            <p:txBody>
              <a:bodyPr>
                <a:spAutoFit/>
              </a:bodyPr>
              <a:lstStyle/>
              <a:p>
                <a:r>
                  <a:rPr lang="en-US" altLang="en-US" b="1">
                    <a:solidFill>
                      <a:srgbClr val="FFC000"/>
                    </a:solidFill>
                  </a:rPr>
                  <a:t>260</a:t>
                </a:r>
                <a:r>
                  <a:rPr lang="en-US" altLang="en-US">
                    <a:solidFill>
                      <a:srgbClr val="FFC000"/>
                    </a:solidFill>
                  </a:rPr>
                  <a:t> </a:t>
                </a:r>
                <a:r>
                  <a:rPr lang="en-US" altLang="en-US" b="1">
                    <a:solidFill>
                      <a:srgbClr val="FFC000"/>
                    </a:solidFill>
                  </a:rPr>
                  <a:t>Km</a:t>
                </a:r>
              </a:p>
            </p:txBody>
          </p:sp>
        </p:grpSp>
      </p:grpSp>
      <p:sp>
        <p:nvSpPr>
          <p:cNvPr id="52231" name="Footer Placeholder 3"/>
          <p:cNvSpPr>
            <a:spLocks noGrp="1"/>
          </p:cNvSpPr>
          <p:nvPr>
            <p:ph type="ftr" sz="quarter" idx="11"/>
          </p:nvPr>
        </p:nvSpPr>
        <p:spPr bwMode="auto">
          <a:xfrm>
            <a:off x="190500" y="6450387"/>
            <a:ext cx="4191000" cy="277346"/>
          </a:xfrm>
          <a:noFill/>
          <a:ln>
            <a:miter lim="800000"/>
            <a:headEnd/>
            <a:tailEnd/>
          </a:ln>
        </p:spPr>
        <p:txBody>
          <a:bodyPr/>
          <a:lstStyle/>
          <a:p>
            <a:pPr algn="r" defTabSz="909900"/>
            <a:r>
              <a:rPr lang="en-US" altLang="en-US" dirty="0" smtClean="0"/>
              <a:t>Feasibility Studies for </a:t>
            </a:r>
            <a:r>
              <a:rPr lang="en-US" altLang="en-US" dirty="0" err="1" smtClean="0"/>
              <a:t>upgradation</a:t>
            </a:r>
            <a:r>
              <a:rPr lang="en-US" altLang="en-US" dirty="0" smtClean="0"/>
              <a:t> of </a:t>
            </a:r>
            <a:r>
              <a:rPr lang="en-US" altLang="en-US" dirty="0" err="1" smtClean="0"/>
              <a:t>Mongla</a:t>
            </a:r>
            <a:r>
              <a:rPr lang="en-US" altLang="en-US" dirty="0" smtClean="0"/>
              <a:t> Port</a:t>
            </a:r>
          </a:p>
        </p:txBody>
      </p:sp>
      <p:sp>
        <p:nvSpPr>
          <p:cNvPr id="18" name="Oval 17"/>
          <p:cNvSpPr/>
          <p:nvPr/>
        </p:nvSpPr>
        <p:spPr bwMode="auto">
          <a:xfrm>
            <a:off x="3164796" y="5715000"/>
            <a:ext cx="1448026" cy="762000"/>
          </a:xfrm>
          <a:prstGeom prst="ellipse">
            <a:avLst/>
          </a:prstGeom>
          <a:solidFill>
            <a:schemeClr val="accent5">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87270" tIns="43635" rIns="87270" bIns="43635" anchor="ctr"/>
          <a:lstStyle/>
          <a:p>
            <a:pPr algn="ctr">
              <a:defRPr/>
            </a:pPr>
            <a:endParaRPr lang="en-US"/>
          </a:p>
        </p:txBody>
      </p:sp>
      <p:sp>
        <p:nvSpPr>
          <p:cNvPr id="19" name="Flowchart: Connector 18"/>
          <p:cNvSpPr/>
          <p:nvPr/>
        </p:nvSpPr>
        <p:spPr>
          <a:xfrm>
            <a:off x="2896054" y="5943321"/>
            <a:ext cx="151946" cy="15268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7270" tIns="43635" rIns="87270" bIns="43635" anchor="ctr"/>
          <a:lstStyle/>
          <a:p>
            <a:pPr algn="ctr">
              <a:defRPr/>
            </a:pPr>
            <a:endParaRPr lang="en-US"/>
          </a:p>
        </p:txBody>
      </p:sp>
      <p:sp>
        <p:nvSpPr>
          <p:cNvPr id="52234" name="TextBox 13"/>
          <p:cNvSpPr txBox="1">
            <a:spLocks noChangeArrowheads="1"/>
          </p:cNvSpPr>
          <p:nvPr/>
        </p:nvSpPr>
        <p:spPr bwMode="auto">
          <a:xfrm>
            <a:off x="3504974" y="5878886"/>
            <a:ext cx="991054" cy="365121"/>
          </a:xfrm>
          <a:prstGeom prst="rect">
            <a:avLst/>
          </a:prstGeom>
          <a:solidFill>
            <a:srgbClr val="002060"/>
          </a:solidFill>
          <a:ln w="9525">
            <a:noFill/>
            <a:miter lim="800000"/>
            <a:headEnd/>
            <a:tailEnd/>
          </a:ln>
        </p:spPr>
        <p:txBody>
          <a:bodyPr lIns="87270" tIns="43635" rIns="87270" bIns="43635">
            <a:spAutoFit/>
          </a:bodyPr>
          <a:lstStyle/>
          <a:p>
            <a:r>
              <a:rPr lang="en-US" altLang="en-US" b="1">
                <a:solidFill>
                  <a:srgbClr val="FFC000"/>
                </a:solidFill>
              </a:rPr>
              <a:t>270 Km</a:t>
            </a:r>
          </a:p>
        </p:txBody>
      </p:sp>
      <p:sp>
        <p:nvSpPr>
          <p:cNvPr id="22" name="Rectangle 21"/>
          <p:cNvSpPr/>
          <p:nvPr/>
        </p:nvSpPr>
        <p:spPr>
          <a:xfrm>
            <a:off x="1599974" y="6171640"/>
            <a:ext cx="1677080" cy="3053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7270" tIns="43635" rIns="87270" bIns="43635" anchor="ctr"/>
          <a:lstStyle/>
          <a:p>
            <a:pPr algn="ctr">
              <a:defRPr/>
            </a:pPr>
            <a:r>
              <a:rPr lang="en-US" b="1" dirty="0" err="1">
                <a:solidFill>
                  <a:schemeClr val="tx1"/>
                </a:solidFill>
              </a:rPr>
              <a:t>Payra</a:t>
            </a:r>
            <a:r>
              <a:rPr lang="en-US" b="1" dirty="0">
                <a:solidFill>
                  <a:schemeClr val="tx1"/>
                </a:solidFill>
              </a:rPr>
              <a:t> Sea Port</a:t>
            </a:r>
          </a:p>
        </p:txBody>
      </p:sp>
      <p:sp>
        <p:nvSpPr>
          <p:cNvPr id="24" name="Freeform 23"/>
          <p:cNvSpPr/>
          <p:nvPr/>
        </p:nvSpPr>
        <p:spPr>
          <a:xfrm>
            <a:off x="2972027" y="3200681"/>
            <a:ext cx="837973" cy="2742640"/>
          </a:xfrm>
          <a:custGeom>
            <a:avLst/>
            <a:gdLst>
              <a:gd name="connsiteX0" fmla="*/ 104931 w 607921"/>
              <a:gd name="connsiteY0" fmla="*/ 0 h 2488367"/>
              <a:gd name="connsiteX1" fmla="*/ 119921 w 607921"/>
              <a:gd name="connsiteY1" fmla="*/ 44971 h 2488367"/>
              <a:gd name="connsiteX2" fmla="*/ 149901 w 607921"/>
              <a:gd name="connsiteY2" fmla="*/ 209863 h 2488367"/>
              <a:gd name="connsiteX3" fmla="*/ 179882 w 607921"/>
              <a:gd name="connsiteY3" fmla="*/ 239843 h 2488367"/>
              <a:gd name="connsiteX4" fmla="*/ 254832 w 607921"/>
              <a:gd name="connsiteY4" fmla="*/ 344774 h 2488367"/>
              <a:gd name="connsiteX5" fmla="*/ 389744 w 607921"/>
              <a:gd name="connsiteY5" fmla="*/ 374754 h 2488367"/>
              <a:gd name="connsiteX6" fmla="*/ 404734 w 607921"/>
              <a:gd name="connsiteY6" fmla="*/ 419725 h 2488367"/>
              <a:gd name="connsiteX7" fmla="*/ 584616 w 607921"/>
              <a:gd name="connsiteY7" fmla="*/ 614597 h 2488367"/>
              <a:gd name="connsiteX8" fmla="*/ 569626 w 607921"/>
              <a:gd name="connsiteY8" fmla="*/ 869430 h 2488367"/>
              <a:gd name="connsiteX9" fmla="*/ 509665 w 607921"/>
              <a:gd name="connsiteY9" fmla="*/ 899410 h 2488367"/>
              <a:gd name="connsiteX10" fmla="*/ 404734 w 607921"/>
              <a:gd name="connsiteY10" fmla="*/ 929390 h 2488367"/>
              <a:gd name="connsiteX11" fmla="*/ 539646 w 607921"/>
              <a:gd name="connsiteY11" fmla="*/ 1004341 h 2488367"/>
              <a:gd name="connsiteX12" fmla="*/ 554636 w 607921"/>
              <a:gd name="connsiteY12" fmla="*/ 1109272 h 2488367"/>
              <a:gd name="connsiteX13" fmla="*/ 479685 w 607921"/>
              <a:gd name="connsiteY13" fmla="*/ 1124263 h 2488367"/>
              <a:gd name="connsiteX14" fmla="*/ 449705 w 607921"/>
              <a:gd name="connsiteY14" fmla="*/ 1214204 h 2488367"/>
              <a:gd name="connsiteX15" fmla="*/ 434714 w 607921"/>
              <a:gd name="connsiteY15" fmla="*/ 1259174 h 2488367"/>
              <a:gd name="connsiteX16" fmla="*/ 419724 w 607921"/>
              <a:gd name="connsiteY16" fmla="*/ 1349115 h 2488367"/>
              <a:gd name="connsiteX17" fmla="*/ 359764 w 607921"/>
              <a:gd name="connsiteY17" fmla="*/ 1663908 h 2488367"/>
              <a:gd name="connsiteX18" fmla="*/ 329783 w 607921"/>
              <a:gd name="connsiteY18" fmla="*/ 1708879 h 2488367"/>
              <a:gd name="connsiteX19" fmla="*/ 284813 w 607921"/>
              <a:gd name="connsiteY19" fmla="*/ 1723869 h 2488367"/>
              <a:gd name="connsiteX20" fmla="*/ 224852 w 607921"/>
              <a:gd name="connsiteY20" fmla="*/ 1903751 h 2488367"/>
              <a:gd name="connsiteX21" fmla="*/ 209862 w 607921"/>
              <a:gd name="connsiteY21" fmla="*/ 1948722 h 2488367"/>
              <a:gd name="connsiteX22" fmla="*/ 179882 w 607921"/>
              <a:gd name="connsiteY22" fmla="*/ 1993692 h 2488367"/>
              <a:gd name="connsiteX23" fmla="*/ 134911 w 607921"/>
              <a:gd name="connsiteY23" fmla="*/ 2278505 h 2488367"/>
              <a:gd name="connsiteX24" fmla="*/ 89941 w 607921"/>
              <a:gd name="connsiteY24" fmla="*/ 2308485 h 2488367"/>
              <a:gd name="connsiteX25" fmla="*/ 59960 w 607921"/>
              <a:gd name="connsiteY25" fmla="*/ 2398426 h 2488367"/>
              <a:gd name="connsiteX26" fmla="*/ 0 w 607921"/>
              <a:gd name="connsiteY26" fmla="*/ 2488367 h 248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921" h="2488367">
                <a:moveTo>
                  <a:pt x="104931" y="0"/>
                </a:moveTo>
                <a:cubicBezTo>
                  <a:pt x="109928" y="14990"/>
                  <a:pt x="117094" y="29425"/>
                  <a:pt x="119921" y="44971"/>
                </a:cubicBezTo>
                <a:cubicBezTo>
                  <a:pt x="123335" y="63746"/>
                  <a:pt x="127482" y="172498"/>
                  <a:pt x="149901" y="209863"/>
                </a:cubicBezTo>
                <a:cubicBezTo>
                  <a:pt x="157172" y="221982"/>
                  <a:pt x="169888" y="229850"/>
                  <a:pt x="179882" y="239843"/>
                </a:cubicBezTo>
                <a:cubicBezTo>
                  <a:pt x="210316" y="331146"/>
                  <a:pt x="182153" y="326604"/>
                  <a:pt x="254832" y="344774"/>
                </a:cubicBezTo>
                <a:cubicBezTo>
                  <a:pt x="299524" y="355947"/>
                  <a:pt x="344773" y="364761"/>
                  <a:pt x="389744" y="374754"/>
                </a:cubicBezTo>
                <a:cubicBezTo>
                  <a:pt x="394741" y="389744"/>
                  <a:pt x="402646" y="404062"/>
                  <a:pt x="404734" y="419725"/>
                </a:cubicBezTo>
                <a:cubicBezTo>
                  <a:pt x="436195" y="655688"/>
                  <a:pt x="348898" y="593168"/>
                  <a:pt x="584616" y="614597"/>
                </a:cubicBezTo>
                <a:cubicBezTo>
                  <a:pt x="579619" y="699541"/>
                  <a:pt x="591281" y="787141"/>
                  <a:pt x="569626" y="869430"/>
                </a:cubicBezTo>
                <a:cubicBezTo>
                  <a:pt x="563939" y="891040"/>
                  <a:pt x="530204" y="890608"/>
                  <a:pt x="509665" y="899410"/>
                </a:cubicBezTo>
                <a:cubicBezTo>
                  <a:pt x="479557" y="912313"/>
                  <a:pt x="435163" y="921783"/>
                  <a:pt x="404734" y="929390"/>
                </a:cubicBezTo>
                <a:cubicBezTo>
                  <a:pt x="482711" y="1007367"/>
                  <a:pt x="436978" y="983808"/>
                  <a:pt x="539646" y="1004341"/>
                </a:cubicBezTo>
                <a:cubicBezTo>
                  <a:pt x="567937" y="1032633"/>
                  <a:pt x="607921" y="1055987"/>
                  <a:pt x="554636" y="1109272"/>
                </a:cubicBezTo>
                <a:cubicBezTo>
                  <a:pt x="536620" y="1127288"/>
                  <a:pt x="504669" y="1119266"/>
                  <a:pt x="479685" y="1124263"/>
                </a:cubicBezTo>
                <a:lnTo>
                  <a:pt x="449705" y="1214204"/>
                </a:lnTo>
                <a:lnTo>
                  <a:pt x="434714" y="1259174"/>
                </a:lnTo>
                <a:cubicBezTo>
                  <a:pt x="429717" y="1289154"/>
                  <a:pt x="422148" y="1318818"/>
                  <a:pt x="419724" y="1349115"/>
                </a:cubicBezTo>
                <a:cubicBezTo>
                  <a:pt x="395033" y="1657755"/>
                  <a:pt x="485495" y="1580087"/>
                  <a:pt x="359764" y="1663908"/>
                </a:cubicBezTo>
                <a:cubicBezTo>
                  <a:pt x="349770" y="1678898"/>
                  <a:pt x="343851" y="1697624"/>
                  <a:pt x="329783" y="1708879"/>
                </a:cubicBezTo>
                <a:cubicBezTo>
                  <a:pt x="317445" y="1718750"/>
                  <a:pt x="289810" y="1708879"/>
                  <a:pt x="284813" y="1723869"/>
                </a:cubicBezTo>
                <a:cubicBezTo>
                  <a:pt x="219131" y="1920917"/>
                  <a:pt x="336285" y="1866607"/>
                  <a:pt x="224852" y="1903751"/>
                </a:cubicBezTo>
                <a:cubicBezTo>
                  <a:pt x="219855" y="1918741"/>
                  <a:pt x="216928" y="1934589"/>
                  <a:pt x="209862" y="1948722"/>
                </a:cubicBezTo>
                <a:cubicBezTo>
                  <a:pt x="201805" y="1964836"/>
                  <a:pt x="182692" y="1975897"/>
                  <a:pt x="179882" y="1993692"/>
                </a:cubicBezTo>
                <a:cubicBezTo>
                  <a:pt x="165580" y="2084270"/>
                  <a:pt x="208917" y="2204499"/>
                  <a:pt x="134911" y="2278505"/>
                </a:cubicBezTo>
                <a:cubicBezTo>
                  <a:pt x="122172" y="2291244"/>
                  <a:pt x="104931" y="2298492"/>
                  <a:pt x="89941" y="2308485"/>
                </a:cubicBezTo>
                <a:lnTo>
                  <a:pt x="59960" y="2398426"/>
                </a:lnTo>
                <a:cubicBezTo>
                  <a:pt x="48566" y="2432609"/>
                  <a:pt x="0" y="2488367"/>
                  <a:pt x="0" y="2488367"/>
                </a:cubicBezTo>
              </a:path>
            </a:pathLst>
          </a:custGeom>
          <a:ln>
            <a:solidFill>
              <a:srgbClr val="FF0000"/>
            </a:solidFill>
          </a:ln>
        </p:spPr>
        <p:style>
          <a:lnRef idx="3">
            <a:schemeClr val="accent6"/>
          </a:lnRef>
          <a:fillRef idx="0">
            <a:schemeClr val="accent6"/>
          </a:fillRef>
          <a:effectRef idx="2">
            <a:schemeClr val="accent6"/>
          </a:effectRef>
          <a:fontRef idx="minor">
            <a:schemeClr val="tx1"/>
          </a:fontRef>
        </p:style>
        <p:txBody>
          <a:bodyPr lIns="87270" tIns="43635" rIns="87270" bIns="43635" anchor="ctr"/>
          <a:lstStyle/>
          <a:p>
            <a:pPr algn="ctr">
              <a:defRPr/>
            </a:pPr>
            <a:endParaRPr lang="en-US"/>
          </a:p>
        </p:txBody>
      </p:sp>
      <p:sp>
        <p:nvSpPr>
          <p:cNvPr id="25" name="Rectangle 24"/>
          <p:cNvSpPr/>
          <p:nvPr/>
        </p:nvSpPr>
        <p:spPr>
          <a:xfrm>
            <a:off x="0" y="1"/>
            <a:ext cx="8457974" cy="686360"/>
          </a:xfrm>
          <a:prstGeom prst="rect">
            <a:avLst/>
          </a:prstGeom>
          <a:solidFill>
            <a:srgbClr val="002060"/>
          </a:solidFill>
        </p:spPr>
        <p:style>
          <a:lnRef idx="2">
            <a:schemeClr val="accent6"/>
          </a:lnRef>
          <a:fillRef idx="1">
            <a:schemeClr val="lt1"/>
          </a:fillRef>
          <a:effectRef idx="0">
            <a:schemeClr val="accent6"/>
          </a:effectRef>
          <a:fontRef idx="minor">
            <a:schemeClr val="dk1"/>
          </a:fontRef>
        </p:style>
        <p:txBody>
          <a:bodyPr lIns="87270" tIns="43635" rIns="87270" bIns="43635" anchor="ctr"/>
          <a:lstStyle/>
          <a:p>
            <a:pPr algn="ctr">
              <a:defRPr/>
            </a:pPr>
            <a:r>
              <a:rPr lang="en-US" sz="3400" b="1" dirty="0">
                <a:solidFill>
                  <a:srgbClr val="FFC000"/>
                </a:solidFill>
                <a:latin typeface="NikoshBAN" pitchFamily="2" charset="0"/>
                <a:cs typeface="NikoshBAN" pitchFamily="2" charset="0"/>
              </a:rPr>
              <a:t>Distance from Dhaka </a:t>
            </a:r>
            <a:endParaRPr lang="en-US" dirty="0">
              <a:solidFill>
                <a:srgbClr val="FFC000"/>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 xmlns:p14="http://schemas.microsoft.com/office/powerpoint/2010/main" val="3642787146"/>
              </p:ext>
            </p:extLst>
          </p:nvPr>
        </p:nvGraphicFramePr>
        <p:xfrm>
          <a:off x="609599" y="1219200"/>
          <a:ext cx="7924800" cy="1524000"/>
        </p:xfrm>
        <a:graphic>
          <a:graphicData uri="http://schemas.openxmlformats.org/drawingml/2006/table">
            <a:tbl>
              <a:tblPr firstRow="1" firstCol="1" bandRow="1">
                <a:tableStyleId>{5C22544A-7EE6-4342-B048-85BDC9FD1C3A}</a:tableStyleId>
              </a:tblPr>
              <a:tblGrid>
                <a:gridCol w="690643">
                  <a:extLst>
                    <a:ext uri="{9D8B030D-6E8A-4147-A177-3AD203B41FA5}">
                      <a16:colId xmlns="" xmlns:a16="http://schemas.microsoft.com/office/drawing/2014/main" val="20000"/>
                    </a:ext>
                  </a:extLst>
                </a:gridCol>
                <a:gridCol w="2114377">
                  <a:extLst>
                    <a:ext uri="{9D8B030D-6E8A-4147-A177-3AD203B41FA5}">
                      <a16:colId xmlns="" xmlns:a16="http://schemas.microsoft.com/office/drawing/2014/main" val="20001"/>
                    </a:ext>
                  </a:extLst>
                </a:gridCol>
                <a:gridCol w="2733888">
                  <a:extLst>
                    <a:ext uri="{9D8B030D-6E8A-4147-A177-3AD203B41FA5}">
                      <a16:colId xmlns="" xmlns:a16="http://schemas.microsoft.com/office/drawing/2014/main" val="20002"/>
                    </a:ext>
                  </a:extLst>
                </a:gridCol>
                <a:gridCol w="684524">
                  <a:extLst>
                    <a:ext uri="{9D8B030D-6E8A-4147-A177-3AD203B41FA5}">
                      <a16:colId xmlns="" xmlns:a16="http://schemas.microsoft.com/office/drawing/2014/main" val="20003"/>
                    </a:ext>
                  </a:extLst>
                </a:gridCol>
                <a:gridCol w="1701368">
                  <a:extLst>
                    <a:ext uri="{9D8B030D-6E8A-4147-A177-3AD203B41FA5}">
                      <a16:colId xmlns="" xmlns:a16="http://schemas.microsoft.com/office/drawing/2014/main" val="20004"/>
                    </a:ext>
                  </a:extLst>
                </a:gridCol>
              </a:tblGrid>
              <a:tr h="91440">
                <a:tc>
                  <a:txBody>
                    <a:bodyPr/>
                    <a:lstStyle/>
                    <a:p>
                      <a:pPr marL="0" marR="0" algn="ctr">
                        <a:lnSpc>
                          <a:spcPct val="100000"/>
                        </a:lnSpc>
                        <a:spcBef>
                          <a:spcPts val="0"/>
                        </a:spcBef>
                        <a:spcAft>
                          <a:spcPts val="0"/>
                        </a:spcAft>
                      </a:pPr>
                      <a:r>
                        <a:rPr lang="en-US" sz="2000" dirty="0">
                          <a:effectLst/>
                          <a:latin typeface="Calibri" pitchFamily="34" charset="0"/>
                        </a:rPr>
                        <a:t>SI</a:t>
                      </a:r>
                      <a:endParaRPr lang="en-CA" sz="2000" dirty="0">
                        <a:effectLst/>
                        <a:latin typeface="Calibri" pitchFamily="34" charset="0"/>
                      </a:endParaRPr>
                    </a:p>
                    <a:p>
                      <a:pPr marL="0" marR="0" algn="ctr">
                        <a:lnSpc>
                          <a:spcPct val="100000"/>
                        </a:lnSpc>
                        <a:spcBef>
                          <a:spcPts val="0"/>
                        </a:spcBef>
                        <a:spcAft>
                          <a:spcPts val="0"/>
                        </a:spcAft>
                      </a:pPr>
                      <a:r>
                        <a:rPr lang="en-US" sz="2000" dirty="0">
                          <a:effectLst/>
                          <a:latin typeface="Calibri" pitchFamily="34" charset="0"/>
                        </a:rPr>
                        <a:t>No.</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Name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Type</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Nos.</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Approximate Area (m</a:t>
                      </a:r>
                      <a:r>
                        <a:rPr lang="en-US" sz="2000" baseline="30000" dirty="0">
                          <a:effectLst/>
                          <a:latin typeface="Calibri" pitchFamily="34" charset="0"/>
                        </a:rPr>
                        <a:t>2 </a:t>
                      </a:r>
                      <a:r>
                        <a:rPr lang="en-US" sz="2000" dirty="0">
                          <a:effectLst/>
                          <a:latin typeface="Calibri" pitchFamily="34" charset="0"/>
                        </a:rPr>
                        <a:t>)</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0"/>
                  </a:ext>
                </a:extLst>
              </a:tr>
              <a:tr h="91440">
                <a:tc>
                  <a:txBody>
                    <a:bodyPr/>
                    <a:lstStyle/>
                    <a:p>
                      <a:pPr marL="0" marR="0" algn="ctr">
                        <a:lnSpc>
                          <a:spcPct val="100000"/>
                        </a:lnSpc>
                        <a:spcBef>
                          <a:spcPts val="0"/>
                        </a:spcBef>
                        <a:spcAft>
                          <a:spcPts val="0"/>
                        </a:spcAft>
                      </a:pPr>
                      <a:r>
                        <a:rPr lang="en-US" sz="2000" dirty="0">
                          <a:effectLst/>
                          <a:latin typeface="Calibri" pitchFamily="34" charset="0"/>
                        </a:rPr>
                        <a:t>1</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Gangway</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R.C.C. &amp; Wooden Structure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6</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60</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1"/>
                  </a:ext>
                </a:extLst>
              </a:tr>
              <a:tr h="91440">
                <a:tc>
                  <a:txBody>
                    <a:bodyPr/>
                    <a:lstStyle/>
                    <a:p>
                      <a:pPr marL="0" marR="0" algn="ctr">
                        <a:lnSpc>
                          <a:spcPct val="100000"/>
                        </a:lnSpc>
                        <a:spcBef>
                          <a:spcPts val="0"/>
                        </a:spcBef>
                        <a:spcAft>
                          <a:spcPts val="0"/>
                        </a:spcAft>
                      </a:pPr>
                      <a:r>
                        <a:rPr lang="en-US" sz="2000" dirty="0">
                          <a:effectLst/>
                          <a:latin typeface="Calibri" pitchFamily="34" charset="0"/>
                        </a:rPr>
                        <a:t>2</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Pontoon</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Steel Structure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6</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800</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2"/>
                  </a:ext>
                </a:extLst>
              </a:tr>
            </a:tbl>
          </a:graphicData>
        </a:graphic>
      </p:graphicFrame>
      <p:pic>
        <p:nvPicPr>
          <p:cNvPr id="5" name="Picture 4" descr="C:\Users\CRTSCIVIL\Desktop\roose\transit shed1.jpg"/>
          <p:cNvPicPr/>
          <p:nvPr/>
        </p:nvPicPr>
        <p:blipFill rotWithShape="1">
          <a:blip r:embed="rId2" cstate="print">
            <a:extLst>
              <a:ext uri="{28A0092B-C50C-407E-A947-70E740481C1C}">
                <a14:useLocalDpi xmlns="" xmlns:a14="http://schemas.microsoft.com/office/drawing/2010/main" val="0"/>
              </a:ext>
            </a:extLst>
          </a:blip>
          <a:srcRect l="13479" t="40254" r="63074" b="43642"/>
          <a:stretch/>
        </p:blipFill>
        <p:spPr bwMode="auto">
          <a:xfrm>
            <a:off x="1902594" y="2743200"/>
            <a:ext cx="5905502" cy="4114800"/>
          </a:xfrm>
          <a:prstGeom prst="rect">
            <a:avLst/>
          </a:prstGeom>
          <a:noFill/>
          <a:ln>
            <a:noFill/>
          </a:ln>
          <a:extLst>
            <a:ext uri="{53640926-AAD7-44D8-BBD7-CCE9431645EC}">
              <a14:shadowObscured xmlns="" xmlns:a14="http://schemas.microsoft.com/office/drawing/2010/main"/>
            </a:ext>
          </a:extLst>
        </p:spPr>
      </p:pic>
      <p:sp>
        <p:nvSpPr>
          <p:cNvPr id="6" name="Rectangle: Rounded Corners 5">
            <a:extLst>
              <a:ext uri="{FF2B5EF4-FFF2-40B4-BE49-F238E27FC236}">
                <a16:creationId xmlns="" xmlns:a16="http://schemas.microsoft.com/office/drawing/2014/main" id="{B9969D96-C8F1-4758-8783-51269BADFD76}"/>
              </a:ext>
            </a:extLst>
          </p:cNvPr>
          <p:cNvSpPr/>
          <p:nvPr/>
        </p:nvSpPr>
        <p:spPr>
          <a:xfrm>
            <a:off x="2666999" y="314858"/>
            <a:ext cx="381000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Berthing Facilities</a:t>
            </a:r>
          </a:p>
        </p:txBody>
      </p:sp>
      <p:pic>
        <p:nvPicPr>
          <p:cNvPr id="7" name="Picture 2">
            <a:extLst>
              <a:ext uri="{FF2B5EF4-FFF2-40B4-BE49-F238E27FC236}">
                <a16:creationId xmlns="" xmlns:a16="http://schemas.microsoft.com/office/drawing/2014/main" id="{A4BE064E-082F-43A1-82C3-164DEC72A9ED}"/>
              </a:ext>
            </a:extLst>
          </p:cNvPr>
          <p:cNvPicPr>
            <a:picLocks noChangeAspect="1" noChangeArrowheads="1"/>
          </p:cNvPicPr>
          <p:nvPr/>
        </p:nvPicPr>
        <p:blipFill>
          <a:blip r:embed="rId3"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27449006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 xmlns:p14="http://schemas.microsoft.com/office/powerpoint/2010/main" val="2556158987"/>
              </p:ext>
            </p:extLst>
          </p:nvPr>
        </p:nvGraphicFramePr>
        <p:xfrm>
          <a:off x="613425" y="893946"/>
          <a:ext cx="7924800" cy="2483681"/>
        </p:xfrm>
        <a:graphic>
          <a:graphicData uri="http://schemas.openxmlformats.org/drawingml/2006/table">
            <a:tbl>
              <a:tblPr firstRow="1" firstCol="1" bandRow="1">
                <a:tableStyleId>{5C22544A-7EE6-4342-B048-85BDC9FD1C3A}</a:tableStyleId>
              </a:tblPr>
              <a:tblGrid>
                <a:gridCol w="690643">
                  <a:extLst>
                    <a:ext uri="{9D8B030D-6E8A-4147-A177-3AD203B41FA5}">
                      <a16:colId xmlns="" xmlns:a16="http://schemas.microsoft.com/office/drawing/2014/main" val="20000"/>
                    </a:ext>
                  </a:extLst>
                </a:gridCol>
                <a:gridCol w="2114377">
                  <a:extLst>
                    <a:ext uri="{9D8B030D-6E8A-4147-A177-3AD203B41FA5}">
                      <a16:colId xmlns="" xmlns:a16="http://schemas.microsoft.com/office/drawing/2014/main" val="20001"/>
                    </a:ext>
                  </a:extLst>
                </a:gridCol>
                <a:gridCol w="2733888">
                  <a:extLst>
                    <a:ext uri="{9D8B030D-6E8A-4147-A177-3AD203B41FA5}">
                      <a16:colId xmlns="" xmlns:a16="http://schemas.microsoft.com/office/drawing/2014/main" val="20002"/>
                    </a:ext>
                  </a:extLst>
                </a:gridCol>
                <a:gridCol w="684524">
                  <a:extLst>
                    <a:ext uri="{9D8B030D-6E8A-4147-A177-3AD203B41FA5}">
                      <a16:colId xmlns="" xmlns:a16="http://schemas.microsoft.com/office/drawing/2014/main" val="20003"/>
                    </a:ext>
                  </a:extLst>
                </a:gridCol>
                <a:gridCol w="1701368">
                  <a:extLst>
                    <a:ext uri="{9D8B030D-6E8A-4147-A177-3AD203B41FA5}">
                      <a16:colId xmlns="" xmlns:a16="http://schemas.microsoft.com/office/drawing/2014/main" val="20004"/>
                    </a:ext>
                  </a:extLst>
                </a:gridCol>
              </a:tblGrid>
              <a:tr h="709624">
                <a:tc>
                  <a:txBody>
                    <a:bodyPr/>
                    <a:lstStyle/>
                    <a:p>
                      <a:pPr marL="0" marR="0" algn="ctr">
                        <a:lnSpc>
                          <a:spcPct val="100000"/>
                        </a:lnSpc>
                        <a:spcBef>
                          <a:spcPts val="0"/>
                        </a:spcBef>
                        <a:spcAft>
                          <a:spcPts val="0"/>
                        </a:spcAft>
                      </a:pPr>
                      <a:r>
                        <a:rPr lang="en-US" sz="2000" dirty="0">
                          <a:effectLst/>
                          <a:latin typeface="Calibri" pitchFamily="34" charset="0"/>
                        </a:rPr>
                        <a:t>SI</a:t>
                      </a:r>
                      <a:endParaRPr lang="en-CA" sz="2000" dirty="0">
                        <a:effectLst/>
                        <a:latin typeface="Calibri" pitchFamily="34" charset="0"/>
                      </a:endParaRPr>
                    </a:p>
                    <a:p>
                      <a:pPr marL="0" marR="0" algn="ctr">
                        <a:lnSpc>
                          <a:spcPct val="100000"/>
                        </a:lnSpc>
                        <a:spcBef>
                          <a:spcPts val="0"/>
                        </a:spcBef>
                        <a:spcAft>
                          <a:spcPts val="0"/>
                        </a:spcAft>
                      </a:pPr>
                      <a:r>
                        <a:rPr lang="en-US" sz="2000" dirty="0">
                          <a:effectLst/>
                          <a:latin typeface="Calibri" pitchFamily="34" charset="0"/>
                        </a:rPr>
                        <a:t>No.</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Name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Type</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Nos.</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Approximate Area (m</a:t>
                      </a:r>
                      <a:r>
                        <a:rPr lang="en-US" sz="2000" baseline="30000" dirty="0">
                          <a:effectLst/>
                          <a:latin typeface="Calibri" pitchFamily="34" charset="0"/>
                        </a:rPr>
                        <a:t>2 </a:t>
                      </a:r>
                      <a:r>
                        <a:rPr lang="en-US" sz="2000" dirty="0">
                          <a:effectLst/>
                          <a:latin typeface="Calibri" pitchFamily="34" charset="0"/>
                        </a:rPr>
                        <a:t>)</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0"/>
                  </a:ext>
                </a:extLst>
              </a:tr>
              <a:tr h="354811">
                <a:tc>
                  <a:txBody>
                    <a:bodyPr/>
                    <a:lstStyle/>
                    <a:p>
                      <a:pPr marL="0" marR="0" algn="ctr">
                        <a:lnSpc>
                          <a:spcPct val="100000"/>
                        </a:lnSpc>
                        <a:spcBef>
                          <a:spcPts val="0"/>
                        </a:spcBef>
                        <a:spcAft>
                          <a:spcPts val="0"/>
                        </a:spcAft>
                      </a:pPr>
                      <a:r>
                        <a:rPr lang="en-US" sz="2000">
                          <a:effectLst/>
                          <a:latin typeface="Calibri" pitchFamily="34" charset="0"/>
                        </a:rPr>
                        <a:t>1</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Transit Shed</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R.C.C. Structure</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a:effectLst/>
                          <a:latin typeface="Calibri" pitchFamily="34" charset="0"/>
                        </a:rPr>
                        <a:t>2</a:t>
                      </a:r>
                      <a:endParaRPr lang="en-CA" sz="200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1325</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1"/>
                  </a:ext>
                </a:extLst>
              </a:tr>
              <a:tr h="709624">
                <a:tc>
                  <a:txBody>
                    <a:bodyPr/>
                    <a:lstStyle/>
                    <a:p>
                      <a:pPr marL="0" marR="0" algn="ctr">
                        <a:lnSpc>
                          <a:spcPct val="100000"/>
                        </a:lnSpc>
                        <a:spcBef>
                          <a:spcPts val="0"/>
                        </a:spcBef>
                        <a:spcAft>
                          <a:spcPts val="0"/>
                        </a:spcAft>
                      </a:pPr>
                      <a:r>
                        <a:rPr lang="en-US" sz="2000" dirty="0">
                          <a:effectLst/>
                          <a:latin typeface="Calibri" pitchFamily="34" charset="0"/>
                          <a:ea typeface="+mn-ea"/>
                        </a:rPr>
                        <a:t>2</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err="1">
                          <a:effectLst/>
                          <a:latin typeface="Calibri" pitchFamily="34" charset="0"/>
                        </a:rPr>
                        <a:t>Godown</a:t>
                      </a:r>
                      <a:r>
                        <a:rPr lang="en-US" sz="2000" dirty="0">
                          <a:effectLst/>
                          <a:latin typeface="Calibri" pitchFamily="34" charset="0"/>
                        </a:rPr>
                        <a:t> </a:t>
                      </a:r>
                    </a:p>
                    <a:p>
                      <a:pPr marL="0" marR="0" algn="ctr">
                        <a:lnSpc>
                          <a:spcPct val="100000"/>
                        </a:lnSpc>
                        <a:spcBef>
                          <a:spcPts val="0"/>
                        </a:spcBef>
                        <a:spcAft>
                          <a:spcPts val="0"/>
                        </a:spcAft>
                      </a:pPr>
                      <a:r>
                        <a:rPr lang="en-US" sz="2000" dirty="0">
                          <a:effectLst/>
                          <a:latin typeface="Calibri" pitchFamily="34" charset="0"/>
                        </a:rPr>
                        <a:t>(Ware House)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R.C.C. Structure</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7</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US" sz="2000" dirty="0">
                          <a:effectLst/>
                          <a:latin typeface="Calibri" pitchFamily="34" charset="0"/>
                        </a:rPr>
                        <a:t>12361</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2"/>
                  </a:ext>
                </a:extLst>
              </a:tr>
              <a:tr h="354811">
                <a:tc>
                  <a:txBody>
                    <a:bodyPr/>
                    <a:lstStyle/>
                    <a:p>
                      <a:pPr marL="0" marR="0" algn="ctr">
                        <a:lnSpc>
                          <a:spcPct val="100000"/>
                        </a:lnSpc>
                        <a:spcBef>
                          <a:spcPts val="0"/>
                        </a:spcBef>
                        <a:spcAft>
                          <a:spcPts val="0"/>
                        </a:spcAft>
                      </a:pPr>
                      <a:r>
                        <a:rPr lang="en-CA" sz="2000" dirty="0">
                          <a:effectLst/>
                          <a:latin typeface="Calibri" pitchFamily="34" charset="0"/>
                          <a:ea typeface="Cambria"/>
                        </a:rPr>
                        <a:t>3</a:t>
                      </a:r>
                    </a:p>
                  </a:txBody>
                  <a:tcPr marL="42863" marR="42863" marT="0" marB="0" anchor="ctr"/>
                </a:tc>
                <a:tc>
                  <a:txBody>
                    <a:bodyPr/>
                    <a:lstStyle/>
                    <a:p>
                      <a:pPr marL="0" marR="0" algn="ctr">
                        <a:lnSpc>
                          <a:spcPct val="100000"/>
                        </a:lnSpc>
                        <a:spcBef>
                          <a:spcPts val="0"/>
                        </a:spcBef>
                        <a:spcAft>
                          <a:spcPts val="0"/>
                        </a:spcAft>
                      </a:pPr>
                      <a:r>
                        <a:rPr lang="en-CA" sz="2000" dirty="0">
                          <a:effectLst/>
                          <a:latin typeface="Calibri" pitchFamily="34" charset="0"/>
                          <a:ea typeface="Cambria"/>
                        </a:rPr>
                        <a:t>Open Storage</a:t>
                      </a:r>
                    </a:p>
                  </a:txBody>
                  <a:tcPr marL="42863" marR="42863" marT="0" marB="0" anchor="ctr"/>
                </a:tc>
                <a:tc>
                  <a:txBody>
                    <a:bodyPr/>
                    <a:lstStyle/>
                    <a:p>
                      <a:pPr marL="0" marR="0" algn="ctr">
                        <a:lnSpc>
                          <a:spcPct val="100000"/>
                        </a:lnSpc>
                        <a:spcBef>
                          <a:spcPts val="0"/>
                        </a:spcBef>
                        <a:spcAft>
                          <a:spcPts val="0"/>
                        </a:spcAft>
                      </a:pPr>
                      <a:r>
                        <a:rPr lang="en-CA" sz="2000" dirty="0" smtClean="0">
                          <a:effectLst/>
                          <a:latin typeface="Calibri" pitchFamily="34" charset="0"/>
                          <a:ea typeface="Cambria"/>
                        </a:rPr>
                        <a:t>paved</a:t>
                      </a: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endParaRPr lang="en-CA" sz="2000" dirty="0">
                        <a:effectLst/>
                        <a:latin typeface="Calibri" pitchFamily="34" charset="0"/>
                        <a:ea typeface="Cambria"/>
                      </a:endParaRPr>
                    </a:p>
                  </a:txBody>
                  <a:tcPr marL="42863" marR="42863" marT="0" marB="0" anchor="ctr"/>
                </a:tc>
                <a:tc>
                  <a:txBody>
                    <a:bodyPr/>
                    <a:lstStyle/>
                    <a:p>
                      <a:pPr marL="0" marR="0" algn="ctr">
                        <a:lnSpc>
                          <a:spcPct val="100000"/>
                        </a:lnSpc>
                        <a:spcBef>
                          <a:spcPts val="0"/>
                        </a:spcBef>
                        <a:spcAft>
                          <a:spcPts val="0"/>
                        </a:spcAft>
                      </a:pPr>
                      <a:r>
                        <a:rPr lang="en-CA" sz="2000" dirty="0" smtClean="0">
                          <a:effectLst/>
                          <a:latin typeface="Calibri" pitchFamily="34" charset="0"/>
                          <a:ea typeface="Cambria"/>
                        </a:rPr>
                        <a:t>25,000</a:t>
                      </a:r>
                      <a:endParaRPr lang="en-CA" sz="2000" dirty="0">
                        <a:effectLst/>
                        <a:latin typeface="Calibri" pitchFamily="34" charset="0"/>
                        <a:ea typeface="Cambria"/>
                      </a:endParaRPr>
                    </a:p>
                  </a:txBody>
                  <a:tcPr marL="42863" marR="42863" marT="0" marB="0" anchor="ctr"/>
                </a:tc>
                <a:extLst>
                  <a:ext uri="{0D108BD9-81ED-4DB2-BD59-A6C34878D82A}">
                    <a16:rowId xmlns="" xmlns:a16="http://schemas.microsoft.com/office/drawing/2014/main" val="10003"/>
                  </a:ext>
                </a:extLst>
              </a:tr>
              <a:tr h="354811">
                <a:tc>
                  <a:txBody>
                    <a:bodyPr/>
                    <a:lstStyle/>
                    <a:p>
                      <a:pPr marL="0" marR="0" algn="ctr">
                        <a:lnSpc>
                          <a:spcPct val="100000"/>
                        </a:lnSpc>
                        <a:spcBef>
                          <a:spcPts val="0"/>
                        </a:spcBef>
                        <a:spcAft>
                          <a:spcPts val="0"/>
                        </a:spcAft>
                      </a:pPr>
                      <a:r>
                        <a:rPr lang="en-CA" sz="2000" dirty="0" smtClean="0">
                          <a:effectLst/>
                          <a:latin typeface="Calibri" pitchFamily="34" charset="0"/>
                          <a:ea typeface="Cambria"/>
                        </a:rPr>
                        <a:t>4</a:t>
                      </a:r>
                      <a:endParaRPr lang="en-CA" sz="2000" dirty="0">
                        <a:effectLst/>
                        <a:latin typeface="Calibri" pitchFamily="34" charset="0"/>
                        <a:ea typeface="Cambria"/>
                      </a:endParaRPr>
                    </a:p>
                  </a:txBody>
                  <a:tcPr marL="42863" marR="42863"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2000" dirty="0" smtClean="0">
                          <a:effectLst/>
                          <a:latin typeface="Calibri" pitchFamily="34" charset="0"/>
                          <a:ea typeface="Cambria"/>
                        </a:rPr>
                        <a:t>Open Storage</a:t>
                      </a:r>
                    </a:p>
                  </a:txBody>
                  <a:tcPr marL="42863" marR="42863"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2000" dirty="0" smtClean="0">
                          <a:effectLst/>
                          <a:latin typeface="Calibri" pitchFamily="34" charset="0"/>
                          <a:ea typeface="Cambria"/>
                        </a:rPr>
                        <a:t>Unpaved</a:t>
                      </a:r>
                    </a:p>
                  </a:txBody>
                  <a:tcPr marL="42863" marR="42863" marT="0" marB="0" anchor="ctr"/>
                </a:tc>
                <a:tc>
                  <a:txBody>
                    <a:bodyPr/>
                    <a:lstStyle/>
                    <a:p>
                      <a:pPr marL="0" marR="0" algn="ctr">
                        <a:lnSpc>
                          <a:spcPct val="100000"/>
                        </a:lnSpc>
                        <a:spcBef>
                          <a:spcPts val="0"/>
                        </a:spcBef>
                        <a:spcAft>
                          <a:spcPts val="0"/>
                        </a:spcAft>
                      </a:pPr>
                      <a:endParaRPr lang="en-CA" sz="2000" dirty="0">
                        <a:effectLst/>
                        <a:latin typeface="Calibri" pitchFamily="34" charset="0"/>
                        <a:ea typeface="Cambria"/>
                      </a:endParaRPr>
                    </a:p>
                  </a:txBody>
                  <a:tcPr marL="42863" marR="42863"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2000" dirty="0" smtClean="0">
                          <a:effectLst/>
                          <a:latin typeface="Calibri" pitchFamily="34" charset="0"/>
                          <a:ea typeface="Cambria"/>
                        </a:rPr>
                        <a:t>41,000</a:t>
                      </a:r>
                    </a:p>
                  </a:txBody>
                  <a:tcPr marL="42863" marR="42863" marT="0" marB="0" anchor="ctr"/>
                </a:tc>
              </a:tr>
            </a:tbl>
          </a:graphicData>
        </a:graphic>
      </p:graphicFrame>
      <p:pic>
        <p:nvPicPr>
          <p:cNvPr id="4" name="Picture 3" descr="C:\Users\CRTSCIVIL\Desktop\roose\transit shed2.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9599" y="3451984"/>
            <a:ext cx="3429001" cy="2796416"/>
          </a:xfrm>
          <a:prstGeom prst="rect">
            <a:avLst/>
          </a:prstGeom>
          <a:noFill/>
          <a:ln>
            <a:noFill/>
          </a:ln>
        </p:spPr>
      </p:pic>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571999" y="3390900"/>
            <a:ext cx="3810000" cy="2857500"/>
          </a:xfrm>
          <a:prstGeom prst="rect">
            <a:avLst/>
          </a:prstGeom>
        </p:spPr>
      </p:pic>
      <p:sp>
        <p:nvSpPr>
          <p:cNvPr id="5" name="TextBox 4"/>
          <p:cNvSpPr txBox="1"/>
          <p:nvPr/>
        </p:nvSpPr>
        <p:spPr>
          <a:xfrm>
            <a:off x="1483026" y="6302275"/>
            <a:ext cx="1327799" cy="369332"/>
          </a:xfrm>
          <a:prstGeom prst="rect">
            <a:avLst/>
          </a:prstGeom>
          <a:noFill/>
        </p:spPr>
        <p:txBody>
          <a:bodyPr wrap="none" rtlCol="0">
            <a:spAutoFit/>
          </a:bodyPr>
          <a:lstStyle/>
          <a:p>
            <a:r>
              <a:rPr lang="en-US" dirty="0"/>
              <a:t>Transit Shed</a:t>
            </a:r>
          </a:p>
        </p:txBody>
      </p:sp>
      <p:sp>
        <p:nvSpPr>
          <p:cNvPr id="7" name="TextBox 6"/>
          <p:cNvSpPr txBox="1"/>
          <p:nvPr/>
        </p:nvSpPr>
        <p:spPr>
          <a:xfrm>
            <a:off x="5181600" y="6312268"/>
            <a:ext cx="1459759" cy="369332"/>
          </a:xfrm>
          <a:prstGeom prst="rect">
            <a:avLst/>
          </a:prstGeom>
          <a:noFill/>
        </p:spPr>
        <p:txBody>
          <a:bodyPr wrap="none" rtlCol="0">
            <a:spAutoFit/>
          </a:bodyPr>
          <a:lstStyle/>
          <a:p>
            <a:r>
              <a:rPr lang="en-US" dirty="0"/>
              <a:t>Open Storage</a:t>
            </a:r>
          </a:p>
        </p:txBody>
      </p:sp>
      <p:sp>
        <p:nvSpPr>
          <p:cNvPr id="9" name="Rectangle: Rounded Corners 8">
            <a:extLst>
              <a:ext uri="{FF2B5EF4-FFF2-40B4-BE49-F238E27FC236}">
                <a16:creationId xmlns="" xmlns:a16="http://schemas.microsoft.com/office/drawing/2014/main" id="{9A611A67-0884-403F-A52B-17897F73DCD1}"/>
              </a:ext>
            </a:extLst>
          </p:cNvPr>
          <p:cNvSpPr/>
          <p:nvPr/>
        </p:nvSpPr>
        <p:spPr>
          <a:xfrm>
            <a:off x="2666999" y="314858"/>
            <a:ext cx="381000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Storage Facilities</a:t>
            </a:r>
          </a:p>
        </p:txBody>
      </p:sp>
      <p:pic>
        <p:nvPicPr>
          <p:cNvPr id="10" name="Picture 2">
            <a:extLst>
              <a:ext uri="{FF2B5EF4-FFF2-40B4-BE49-F238E27FC236}">
                <a16:creationId xmlns="" xmlns:a16="http://schemas.microsoft.com/office/drawing/2014/main" id="{7DA46BAB-1538-4C84-979C-C0776E6E51C8}"/>
              </a:ext>
            </a:extLst>
          </p:cNvPr>
          <p:cNvPicPr>
            <a:picLocks noChangeAspect="1" noChangeArrowheads="1"/>
          </p:cNvPicPr>
          <p:nvPr/>
        </p:nvPicPr>
        <p:blipFill>
          <a:blip r:embed="rId4"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4243913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RTSCIVIL\Desktop\roose\truck-transport.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97949" y="1064557"/>
            <a:ext cx="3810000" cy="2949562"/>
          </a:xfrm>
          <a:prstGeom prst="rect">
            <a:avLst/>
          </a:prstGeom>
          <a:noFill/>
          <a:ln>
            <a:noFill/>
          </a:ln>
        </p:spPr>
      </p:pic>
      <p:sp>
        <p:nvSpPr>
          <p:cNvPr id="3" name="TextBox 2"/>
          <p:cNvSpPr txBox="1"/>
          <p:nvPr/>
        </p:nvSpPr>
        <p:spPr>
          <a:xfrm>
            <a:off x="1911893" y="4153961"/>
            <a:ext cx="3927113" cy="369332"/>
          </a:xfrm>
          <a:prstGeom prst="rect">
            <a:avLst/>
          </a:prstGeom>
          <a:noFill/>
        </p:spPr>
        <p:txBody>
          <a:bodyPr wrap="square" rtlCol="0">
            <a:spAutoFit/>
          </a:bodyPr>
          <a:lstStyle/>
          <a:p>
            <a:r>
              <a:rPr lang="en-US" dirty="0"/>
              <a:t>Cargo Handling at Berthing Site: </a:t>
            </a:r>
            <a:r>
              <a:rPr lang="en-US" b="1" dirty="0"/>
              <a:t>Manual</a:t>
            </a:r>
          </a:p>
        </p:txBody>
      </p:sp>
      <p:sp>
        <p:nvSpPr>
          <p:cNvPr id="7" name="TextBox 6"/>
          <p:cNvSpPr txBox="1"/>
          <p:nvPr/>
        </p:nvSpPr>
        <p:spPr>
          <a:xfrm>
            <a:off x="1905337" y="5538374"/>
            <a:ext cx="3933669" cy="369332"/>
          </a:xfrm>
          <a:prstGeom prst="rect">
            <a:avLst/>
          </a:prstGeom>
          <a:noFill/>
        </p:spPr>
        <p:txBody>
          <a:bodyPr wrap="square" rtlCol="0">
            <a:spAutoFit/>
          </a:bodyPr>
          <a:lstStyle/>
          <a:p>
            <a:r>
              <a:rPr lang="en-US" dirty="0"/>
              <a:t>Transportation at Delivery Site : </a:t>
            </a:r>
            <a:r>
              <a:rPr lang="en-US" b="1" dirty="0"/>
              <a:t>Trucks</a:t>
            </a:r>
          </a:p>
        </p:txBody>
      </p:sp>
      <p:sp>
        <p:nvSpPr>
          <p:cNvPr id="8" name="TextBox 7"/>
          <p:cNvSpPr txBox="1"/>
          <p:nvPr/>
        </p:nvSpPr>
        <p:spPr>
          <a:xfrm>
            <a:off x="1905337" y="5029200"/>
            <a:ext cx="4802250" cy="369332"/>
          </a:xfrm>
          <a:prstGeom prst="rect">
            <a:avLst/>
          </a:prstGeom>
          <a:noFill/>
        </p:spPr>
        <p:txBody>
          <a:bodyPr wrap="square" rtlCol="0">
            <a:spAutoFit/>
          </a:bodyPr>
          <a:lstStyle/>
          <a:p>
            <a:r>
              <a:rPr lang="en-US" dirty="0"/>
              <a:t>Cargo Handling at Storage Site: </a:t>
            </a:r>
            <a:r>
              <a:rPr lang="en-US" b="1" dirty="0"/>
              <a:t>Manual</a:t>
            </a:r>
          </a:p>
        </p:txBody>
      </p:sp>
      <p:sp>
        <p:nvSpPr>
          <p:cNvPr id="9" name="TextBox 8"/>
          <p:cNvSpPr txBox="1"/>
          <p:nvPr/>
        </p:nvSpPr>
        <p:spPr>
          <a:xfrm>
            <a:off x="1905337" y="4593214"/>
            <a:ext cx="5985224" cy="369332"/>
          </a:xfrm>
          <a:prstGeom prst="rect">
            <a:avLst/>
          </a:prstGeom>
          <a:noFill/>
        </p:spPr>
        <p:txBody>
          <a:bodyPr wrap="square" rtlCol="0">
            <a:spAutoFit/>
          </a:bodyPr>
          <a:lstStyle/>
          <a:p>
            <a:r>
              <a:rPr lang="en-US" dirty="0"/>
              <a:t>Horizontal Transport from Berthing to Storage: </a:t>
            </a:r>
            <a:r>
              <a:rPr lang="en-US" b="1" dirty="0"/>
              <a:t>Manual</a:t>
            </a:r>
          </a:p>
        </p:txBody>
      </p:sp>
      <p:pic>
        <p:nvPicPr>
          <p:cNvPr id="1026" name="Picture 2" descr="C:\Users\Division_1\Desktop\PPP rojevelt\jetty-13-1-20\IMG_20200113_155838.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54549" y="1114524"/>
            <a:ext cx="3882102" cy="2899595"/>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Rectangle: Rounded Corners 9">
            <a:extLst>
              <a:ext uri="{FF2B5EF4-FFF2-40B4-BE49-F238E27FC236}">
                <a16:creationId xmlns="" xmlns:a16="http://schemas.microsoft.com/office/drawing/2014/main" id="{22C2B413-BBA7-4A93-B70A-D2D32A4A60F3}"/>
              </a:ext>
            </a:extLst>
          </p:cNvPr>
          <p:cNvSpPr/>
          <p:nvPr/>
        </p:nvSpPr>
        <p:spPr>
          <a:xfrm>
            <a:off x="2897587" y="214702"/>
            <a:ext cx="3810000" cy="5603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F0"/>
                </a:solidFill>
                <a:latin typeface="Cambria" panose="02040503050406030204" pitchFamily="18" charset="0"/>
                <a:ea typeface="Cambria" panose="02040503050406030204" pitchFamily="18" charset="0"/>
              </a:rPr>
              <a:t>Cargo Handling Facilities</a:t>
            </a:r>
          </a:p>
        </p:txBody>
      </p:sp>
      <p:pic>
        <p:nvPicPr>
          <p:cNvPr id="11" name="Picture 2">
            <a:extLst>
              <a:ext uri="{FF2B5EF4-FFF2-40B4-BE49-F238E27FC236}">
                <a16:creationId xmlns="" xmlns:a16="http://schemas.microsoft.com/office/drawing/2014/main" id="{3DCD133A-DEF2-4E16-85EE-6C59F1F1FDB2}"/>
              </a:ext>
            </a:extLst>
          </p:cNvPr>
          <p:cNvPicPr>
            <a:picLocks noChangeAspect="1" noChangeArrowheads="1"/>
          </p:cNvPicPr>
          <p:nvPr/>
        </p:nvPicPr>
        <p:blipFill>
          <a:blip r:embed="rId4" cstate="print"/>
          <a:srcRect l="6505"/>
          <a:stretch>
            <a:fillRect/>
          </a:stretch>
        </p:blipFill>
        <p:spPr bwMode="auto">
          <a:xfrm>
            <a:off x="331076" y="0"/>
            <a:ext cx="735724" cy="735724"/>
          </a:xfrm>
          <a:prstGeom prst="rect">
            <a:avLst/>
          </a:prstGeom>
          <a:noFill/>
        </p:spPr>
      </p:pic>
    </p:spTree>
    <p:extLst>
      <p:ext uri="{BB962C8B-B14F-4D97-AF65-F5344CB8AC3E}">
        <p14:creationId xmlns="" xmlns:p14="http://schemas.microsoft.com/office/powerpoint/2010/main" val="310848154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rmal">
  <a:themeElements>
    <a:clrScheme name="Thermal">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TM01859868[[fn=Thermal]]</Template>
  <TotalTime>5263</TotalTime>
  <Words>1984</Words>
  <Application>Microsoft Office PowerPoint</Application>
  <PresentationFormat>On-screen Show (4:3)</PresentationFormat>
  <Paragraphs>719</Paragraphs>
  <Slides>32</Slides>
  <Notes>5</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Thermal</vt:lpstr>
      <vt:lpstr>Welcome  to  Presentation on the Project “Development and  Extension of Roosevelt Jetty”  at Khalishpur, Khulna Through PPP</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Projection of Cargo Hinterland Distribution</vt:lpstr>
      <vt:lpstr>Slide 24</vt:lpstr>
      <vt:lpstr>Slide 25</vt:lpstr>
      <vt:lpstr>Slide 26</vt:lpstr>
      <vt:lpstr>Slide 27</vt:lpstr>
      <vt:lpstr>Slide 28</vt:lpstr>
      <vt:lpstr>Slide 29</vt:lpstr>
      <vt:lpstr>Slide 30</vt:lpstr>
      <vt:lpstr>Slide 31</vt:lpstr>
      <vt:lpstr>Slide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Feasibility Study for the Construction of the Proposed 4-Layer Container Storage Yard  at Mongla Port, Mongla</dc:title>
  <dc:creator>User</dc:creator>
  <cp:lastModifiedBy>Dell</cp:lastModifiedBy>
  <cp:revision>571</cp:revision>
  <cp:lastPrinted>2017-02-22T14:10:30Z</cp:lastPrinted>
  <dcterms:created xsi:type="dcterms:W3CDTF">2015-10-31T18:55:21Z</dcterms:created>
  <dcterms:modified xsi:type="dcterms:W3CDTF">2020-01-19T04:41:33Z</dcterms:modified>
</cp:coreProperties>
</file>